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12192000"/>
  <p:embeddedFontLst>
    <p:embeddedFont>
      <p:font typeface="KaiTi" panose="02010609060101010101" pitchFamily="49" charset="-122"/>
      <p:regular r:id="rId41"/>
    </p:embeddedFont>
    <p:embeddedFont>
      <p:font typeface="Noto Sans SC" panose="020B0200000000000000" pitchFamily="34" charset="-128"/>
      <p:regular r:id="rId42"/>
    </p:embeddedFont>
    <p:embeddedFont>
      <p:font typeface="Cambria Math" panose="02040503050406030204" pitchFamily="18" charset="0"/>
      <p:regular r:id="rId43"/>
    </p:embeddedFont>
    <p:embeddedFont>
      <p:font typeface="MiSans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12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385763" y="1366838"/>
            <a:ext cx="2781300" cy="390525"/>
          </a:xfrm>
          <a:custGeom>
            <a:avLst/>
            <a:gdLst/>
            <a:ahLst/>
            <a:cxnLst/>
            <a:rect l="l" t="t" r="r" b="b"/>
            <a:pathLst>
              <a:path w="2781300" h="390525">
                <a:moveTo>
                  <a:pt x="76199" y="0"/>
                </a:moveTo>
                <a:lnTo>
                  <a:pt x="2705101" y="0"/>
                </a:lnTo>
                <a:cubicBezTo>
                  <a:pt x="2747184" y="0"/>
                  <a:pt x="2781300" y="34116"/>
                  <a:pt x="2781300" y="76199"/>
                </a:cubicBezTo>
                <a:lnTo>
                  <a:pt x="2781300" y="314326"/>
                </a:lnTo>
                <a:cubicBezTo>
                  <a:pt x="2781300" y="356409"/>
                  <a:pt x="2747184" y="390525"/>
                  <a:pt x="2705101" y="390525"/>
                </a:cubicBezTo>
                <a:lnTo>
                  <a:pt x="76199" y="390525"/>
                </a:lnTo>
                <a:cubicBezTo>
                  <a:pt x="34144" y="390525"/>
                  <a:pt x="0" y="356381"/>
                  <a:pt x="0" y="31432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42925" y="1462088"/>
            <a:ext cx="254116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INFERENCE OPTIMIZATION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219325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LLM模型推理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显存占用深度分析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6242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381000" y="4505325"/>
            <a:ext cx="742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从理论到实践：掌握大模型部署的显存容量规划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4813" y="5286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733425" y="5267325"/>
            <a:ext cx="100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GPU显存优化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984251" y="5286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10678" y="23812"/>
                  <a:pt x="0" y="34491"/>
                  <a:pt x="0" y="47625"/>
                </a:cubicBezTo>
                <a:lnTo>
                  <a:pt x="0" y="50378"/>
                </a:lnTo>
                <a:cubicBezTo>
                  <a:pt x="0" y="52908"/>
                  <a:pt x="1637" y="55066"/>
                  <a:pt x="3758" y="56443"/>
                </a:cubicBezTo>
                <a:cubicBezTo>
                  <a:pt x="8669" y="59643"/>
                  <a:pt x="11906" y="65150"/>
                  <a:pt x="11906" y="71438"/>
                </a:cubicBezTo>
                <a:cubicBezTo>
                  <a:pt x="11906" y="77725"/>
                  <a:pt x="8669" y="83232"/>
                  <a:pt x="3758" y="86432"/>
                </a:cubicBezTo>
                <a:cubicBezTo>
                  <a:pt x="1637" y="87809"/>
                  <a:pt x="0" y="89967"/>
                  <a:pt x="0" y="92497"/>
                </a:cubicBezTo>
                <a:lnTo>
                  <a:pt x="0" y="113109"/>
                </a:lnTo>
                <a:lnTo>
                  <a:pt x="190500" y="113109"/>
                </a:lnTo>
                <a:lnTo>
                  <a:pt x="190500" y="92497"/>
                </a:lnTo>
                <a:cubicBezTo>
                  <a:pt x="190500" y="89967"/>
                  <a:pt x="188863" y="87809"/>
                  <a:pt x="186742" y="86432"/>
                </a:cubicBezTo>
                <a:cubicBezTo>
                  <a:pt x="181831" y="83232"/>
                  <a:pt x="178594" y="77725"/>
                  <a:pt x="178594" y="71438"/>
                </a:cubicBezTo>
                <a:cubicBezTo>
                  <a:pt x="178594" y="65150"/>
                  <a:pt x="181831" y="59643"/>
                  <a:pt x="186742" y="56443"/>
                </a:cubicBezTo>
                <a:cubicBezTo>
                  <a:pt x="188863" y="55066"/>
                  <a:pt x="190500" y="52908"/>
                  <a:pt x="190500" y="50378"/>
                </a:cubicBezTo>
                <a:lnTo>
                  <a:pt x="190500" y="47625"/>
                </a:lnTo>
                <a:cubicBezTo>
                  <a:pt x="190500" y="34491"/>
                  <a:pt x="179822" y="23812"/>
                  <a:pt x="166688" y="23812"/>
                </a:cubicBezTo>
                <a:lnTo>
                  <a:pt x="23812" y="23812"/>
                </a:lnTo>
                <a:close/>
                <a:moveTo>
                  <a:pt x="190500" y="154781"/>
                </a:moveTo>
                <a:lnTo>
                  <a:pt x="190500" y="130969"/>
                </a:lnTo>
                <a:lnTo>
                  <a:pt x="0" y="130969"/>
                </a:lnTo>
                <a:lnTo>
                  <a:pt x="0" y="154781"/>
                </a:lnTo>
                <a:cubicBezTo>
                  <a:pt x="0" y="161367"/>
                  <a:pt x="5321" y="166688"/>
                  <a:pt x="11906" y="166688"/>
                </a:cubicBezTo>
                <a:lnTo>
                  <a:pt x="35719" y="166688"/>
                </a:lnTo>
                <a:lnTo>
                  <a:pt x="35719" y="157758"/>
                </a:lnTo>
                <a:cubicBezTo>
                  <a:pt x="35719" y="152809"/>
                  <a:pt x="39700" y="148828"/>
                  <a:pt x="44648" y="148828"/>
                </a:cubicBezTo>
                <a:cubicBezTo>
                  <a:pt x="49597" y="148828"/>
                  <a:pt x="53578" y="152809"/>
                  <a:pt x="53578" y="157758"/>
                </a:cubicBezTo>
                <a:lnTo>
                  <a:pt x="53578" y="166688"/>
                </a:lnTo>
                <a:lnTo>
                  <a:pt x="86320" y="166688"/>
                </a:lnTo>
                <a:lnTo>
                  <a:pt x="86320" y="157758"/>
                </a:lnTo>
                <a:cubicBezTo>
                  <a:pt x="86320" y="152809"/>
                  <a:pt x="90301" y="148828"/>
                  <a:pt x="95250" y="148828"/>
                </a:cubicBezTo>
                <a:cubicBezTo>
                  <a:pt x="100199" y="148828"/>
                  <a:pt x="104180" y="152809"/>
                  <a:pt x="104180" y="157758"/>
                </a:cubicBezTo>
                <a:lnTo>
                  <a:pt x="104180" y="166688"/>
                </a:lnTo>
                <a:lnTo>
                  <a:pt x="136922" y="166688"/>
                </a:lnTo>
                <a:lnTo>
                  <a:pt x="136922" y="157758"/>
                </a:lnTo>
                <a:cubicBezTo>
                  <a:pt x="136922" y="152809"/>
                  <a:pt x="140903" y="148828"/>
                  <a:pt x="145852" y="148828"/>
                </a:cubicBezTo>
                <a:cubicBezTo>
                  <a:pt x="150800" y="148828"/>
                  <a:pt x="154781" y="152809"/>
                  <a:pt x="154781" y="157758"/>
                </a:cubicBezTo>
                <a:lnTo>
                  <a:pt x="154781" y="166688"/>
                </a:lnTo>
                <a:lnTo>
                  <a:pt x="178594" y="166688"/>
                </a:lnTo>
                <a:cubicBezTo>
                  <a:pt x="185179" y="166688"/>
                  <a:pt x="190500" y="161367"/>
                  <a:pt x="190500" y="154781"/>
                </a:cubicBezTo>
                <a:close/>
                <a:moveTo>
                  <a:pt x="59531" y="59531"/>
                </a:moveTo>
                <a:lnTo>
                  <a:pt x="59531" y="83344"/>
                </a:lnTo>
                <a:cubicBezTo>
                  <a:pt x="59531" y="89929"/>
                  <a:pt x="54211" y="95250"/>
                  <a:pt x="47625" y="95250"/>
                </a:cubicBezTo>
                <a:cubicBezTo>
                  <a:pt x="41039" y="95250"/>
                  <a:pt x="35719" y="89929"/>
                  <a:pt x="35719" y="83344"/>
                </a:cubicBezTo>
                <a:lnTo>
                  <a:pt x="35719" y="59531"/>
                </a:lnTo>
                <a:cubicBezTo>
                  <a:pt x="35719" y="52946"/>
                  <a:pt x="41039" y="47625"/>
                  <a:pt x="47625" y="47625"/>
                </a:cubicBezTo>
                <a:cubicBezTo>
                  <a:pt x="54211" y="47625"/>
                  <a:pt x="59531" y="52946"/>
                  <a:pt x="59531" y="59531"/>
                </a:cubicBezTo>
                <a:close/>
                <a:moveTo>
                  <a:pt x="107156" y="59531"/>
                </a:moveTo>
                <a:lnTo>
                  <a:pt x="107156" y="83344"/>
                </a:lnTo>
                <a:cubicBezTo>
                  <a:pt x="107156" y="89929"/>
                  <a:pt x="101836" y="95250"/>
                  <a:pt x="95250" y="95250"/>
                </a:cubicBezTo>
                <a:cubicBezTo>
                  <a:pt x="88664" y="95250"/>
                  <a:pt x="83344" y="89929"/>
                  <a:pt x="83344" y="83344"/>
                </a:cubicBezTo>
                <a:lnTo>
                  <a:pt x="83344" y="59531"/>
                </a:lnTo>
                <a:cubicBezTo>
                  <a:pt x="83344" y="52946"/>
                  <a:pt x="88664" y="47625"/>
                  <a:pt x="95250" y="47625"/>
                </a:cubicBezTo>
                <a:cubicBezTo>
                  <a:pt x="101836" y="47625"/>
                  <a:pt x="107156" y="52946"/>
                  <a:pt x="107156" y="59531"/>
                </a:cubicBezTo>
                <a:close/>
                <a:moveTo>
                  <a:pt x="154781" y="59531"/>
                </a:moveTo>
                <a:lnTo>
                  <a:pt x="154781" y="83344"/>
                </a:lnTo>
                <a:cubicBezTo>
                  <a:pt x="154781" y="89929"/>
                  <a:pt x="149461" y="95250"/>
                  <a:pt x="142875" y="95250"/>
                </a:cubicBezTo>
                <a:cubicBezTo>
                  <a:pt x="136289" y="95250"/>
                  <a:pt x="130969" y="89929"/>
                  <a:pt x="130969" y="83344"/>
                </a:cubicBezTo>
                <a:lnTo>
                  <a:pt x="130969" y="59531"/>
                </a:lnTo>
                <a:cubicBezTo>
                  <a:pt x="130969" y="52946"/>
                  <a:pt x="136289" y="47625"/>
                  <a:pt x="142875" y="47625"/>
                </a:cubicBezTo>
                <a:cubicBezTo>
                  <a:pt x="149461" y="47625"/>
                  <a:pt x="154781" y="52946"/>
                  <a:pt x="154781" y="59531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2312863" y="5267325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Cache管理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630141" y="5286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3958754" y="526732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容量规划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5851" y="365851"/>
            <a:ext cx="365851" cy="365851"/>
          </a:xfrm>
          <a:custGeom>
            <a:avLst/>
            <a:gdLst/>
            <a:ahLst/>
            <a:cxnLst/>
            <a:rect l="l" t="t" r="r" b="b"/>
            <a:pathLst>
              <a:path w="365851" h="365851">
                <a:moveTo>
                  <a:pt x="73170" y="0"/>
                </a:moveTo>
                <a:lnTo>
                  <a:pt x="292681" y="0"/>
                </a:lnTo>
                <a:cubicBezTo>
                  <a:pt x="333092" y="0"/>
                  <a:pt x="365851" y="32759"/>
                  <a:pt x="365851" y="73170"/>
                </a:cubicBezTo>
                <a:lnTo>
                  <a:pt x="365851" y="292681"/>
                </a:lnTo>
                <a:cubicBezTo>
                  <a:pt x="365851" y="333092"/>
                  <a:pt x="333092" y="365851"/>
                  <a:pt x="292681" y="365851"/>
                </a:cubicBezTo>
                <a:lnTo>
                  <a:pt x="73170" y="365851"/>
                </a:lnTo>
                <a:cubicBezTo>
                  <a:pt x="32759" y="365851"/>
                  <a:pt x="0" y="333092"/>
                  <a:pt x="0" y="292681"/>
                </a:cubicBezTo>
                <a:lnTo>
                  <a:pt x="0" y="73170"/>
                </a:lnTo>
                <a:cubicBezTo>
                  <a:pt x="0" y="32787"/>
                  <a:pt x="32787" y="0"/>
                  <a:pt x="7317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51598" y="420729"/>
            <a:ext cx="274389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41458" y="365851"/>
            <a:ext cx="5131067" cy="365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3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案例：Qwen3-0.6B权重显存计算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5851" y="841458"/>
            <a:ext cx="11460297" cy="36585"/>
          </a:xfrm>
          <a:custGeom>
            <a:avLst/>
            <a:gdLst/>
            <a:ahLst/>
            <a:cxnLst/>
            <a:rect l="l" t="t" r="r" b="b"/>
            <a:pathLst>
              <a:path w="11460297" h="36585">
                <a:moveTo>
                  <a:pt x="0" y="0"/>
                </a:moveTo>
                <a:lnTo>
                  <a:pt x="11460297" y="0"/>
                </a:lnTo>
                <a:lnTo>
                  <a:pt x="11460297" y="36585"/>
                </a:lnTo>
                <a:lnTo>
                  <a:pt x="0" y="365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70425" y="1102128"/>
            <a:ext cx="3667661" cy="3685953"/>
          </a:xfrm>
          <a:custGeom>
            <a:avLst/>
            <a:gdLst/>
            <a:ahLst/>
            <a:cxnLst/>
            <a:rect l="l" t="t" r="r" b="b"/>
            <a:pathLst>
              <a:path w="3667661" h="3685953">
                <a:moveTo>
                  <a:pt x="109773" y="0"/>
                </a:moveTo>
                <a:lnTo>
                  <a:pt x="3557888" y="0"/>
                </a:lnTo>
                <a:cubicBezTo>
                  <a:pt x="3618514" y="0"/>
                  <a:pt x="3667661" y="49147"/>
                  <a:pt x="3667661" y="109773"/>
                </a:cubicBezTo>
                <a:lnTo>
                  <a:pt x="3667661" y="3576180"/>
                </a:lnTo>
                <a:cubicBezTo>
                  <a:pt x="3667661" y="3636806"/>
                  <a:pt x="3618514" y="3685953"/>
                  <a:pt x="3557888" y="3685953"/>
                </a:cubicBezTo>
                <a:lnTo>
                  <a:pt x="109773" y="3685953"/>
                </a:lnTo>
                <a:cubicBezTo>
                  <a:pt x="49147" y="3685953"/>
                  <a:pt x="0" y="3636806"/>
                  <a:pt x="0" y="3576180"/>
                </a:cubicBezTo>
                <a:lnTo>
                  <a:pt x="0" y="109773"/>
                </a:lnTo>
                <a:cubicBezTo>
                  <a:pt x="0" y="49147"/>
                  <a:pt x="49147" y="0"/>
                  <a:pt x="109773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1910502" y="1326212"/>
            <a:ext cx="585362" cy="585362"/>
          </a:xfrm>
          <a:custGeom>
            <a:avLst/>
            <a:gdLst/>
            <a:ahLst/>
            <a:cxnLst/>
            <a:rect l="l" t="t" r="r" b="b"/>
            <a:pathLst>
              <a:path w="585362" h="585362">
                <a:moveTo>
                  <a:pt x="109755" y="0"/>
                </a:moveTo>
                <a:lnTo>
                  <a:pt x="475607" y="0"/>
                </a:lnTo>
                <a:cubicBezTo>
                  <a:pt x="536223" y="0"/>
                  <a:pt x="585362" y="49139"/>
                  <a:pt x="585362" y="109755"/>
                </a:cubicBezTo>
                <a:lnTo>
                  <a:pt x="585362" y="475607"/>
                </a:lnTo>
                <a:cubicBezTo>
                  <a:pt x="585362" y="536223"/>
                  <a:pt x="536223" y="585362"/>
                  <a:pt x="475607" y="585362"/>
                </a:cubicBezTo>
                <a:lnTo>
                  <a:pt x="109755" y="585362"/>
                </a:lnTo>
                <a:cubicBezTo>
                  <a:pt x="49139" y="585362"/>
                  <a:pt x="0" y="536223"/>
                  <a:pt x="0" y="475607"/>
                </a:cubicBezTo>
                <a:lnTo>
                  <a:pt x="0" y="109755"/>
                </a:lnTo>
                <a:cubicBezTo>
                  <a:pt x="0" y="49180"/>
                  <a:pt x="49180" y="0"/>
                  <a:pt x="109755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2068276" y="1481698"/>
            <a:ext cx="274389" cy="274389"/>
          </a:xfrm>
          <a:custGeom>
            <a:avLst/>
            <a:gdLst/>
            <a:ahLst/>
            <a:cxnLst/>
            <a:rect l="l" t="t" r="r" b="b"/>
            <a:pathLst>
              <a:path w="274389" h="274389">
                <a:moveTo>
                  <a:pt x="94321" y="12862"/>
                </a:moveTo>
                <a:cubicBezTo>
                  <a:pt x="94321" y="5734"/>
                  <a:pt x="88587" y="0"/>
                  <a:pt x="81459" y="0"/>
                </a:cubicBezTo>
                <a:cubicBezTo>
                  <a:pt x="74331" y="0"/>
                  <a:pt x="68597" y="5734"/>
                  <a:pt x="68597" y="12862"/>
                </a:cubicBezTo>
                <a:lnTo>
                  <a:pt x="68597" y="34299"/>
                </a:lnTo>
                <a:cubicBezTo>
                  <a:pt x="49679" y="34299"/>
                  <a:pt x="34299" y="49679"/>
                  <a:pt x="34299" y="68597"/>
                </a:cubicBezTo>
                <a:lnTo>
                  <a:pt x="12862" y="68597"/>
                </a:lnTo>
                <a:cubicBezTo>
                  <a:pt x="5734" y="68597"/>
                  <a:pt x="0" y="74331"/>
                  <a:pt x="0" y="81459"/>
                </a:cubicBezTo>
                <a:cubicBezTo>
                  <a:pt x="0" y="88587"/>
                  <a:pt x="5734" y="94321"/>
                  <a:pt x="12862" y="94321"/>
                </a:cubicBezTo>
                <a:lnTo>
                  <a:pt x="34299" y="94321"/>
                </a:lnTo>
                <a:lnTo>
                  <a:pt x="34299" y="124332"/>
                </a:lnTo>
                <a:lnTo>
                  <a:pt x="12862" y="124332"/>
                </a:lnTo>
                <a:cubicBezTo>
                  <a:pt x="5734" y="124332"/>
                  <a:pt x="0" y="130067"/>
                  <a:pt x="0" y="137194"/>
                </a:cubicBezTo>
                <a:cubicBezTo>
                  <a:pt x="0" y="144322"/>
                  <a:pt x="5734" y="150056"/>
                  <a:pt x="12862" y="150056"/>
                </a:cubicBezTo>
                <a:lnTo>
                  <a:pt x="34299" y="150056"/>
                </a:lnTo>
                <a:lnTo>
                  <a:pt x="34299" y="180068"/>
                </a:lnTo>
                <a:lnTo>
                  <a:pt x="12862" y="180068"/>
                </a:lnTo>
                <a:cubicBezTo>
                  <a:pt x="5734" y="180068"/>
                  <a:pt x="0" y="185802"/>
                  <a:pt x="0" y="192929"/>
                </a:cubicBezTo>
                <a:cubicBezTo>
                  <a:pt x="0" y="200057"/>
                  <a:pt x="5734" y="205791"/>
                  <a:pt x="12862" y="205791"/>
                </a:cubicBezTo>
                <a:lnTo>
                  <a:pt x="34299" y="205791"/>
                </a:lnTo>
                <a:cubicBezTo>
                  <a:pt x="34299" y="224709"/>
                  <a:pt x="49679" y="240090"/>
                  <a:pt x="68597" y="240090"/>
                </a:cubicBezTo>
                <a:lnTo>
                  <a:pt x="68597" y="261527"/>
                </a:lnTo>
                <a:cubicBezTo>
                  <a:pt x="68597" y="268654"/>
                  <a:pt x="74331" y="274389"/>
                  <a:pt x="81459" y="274389"/>
                </a:cubicBezTo>
                <a:cubicBezTo>
                  <a:pt x="88587" y="274389"/>
                  <a:pt x="94321" y="268654"/>
                  <a:pt x="94321" y="261527"/>
                </a:cubicBezTo>
                <a:lnTo>
                  <a:pt x="94321" y="240090"/>
                </a:lnTo>
                <a:lnTo>
                  <a:pt x="124332" y="240090"/>
                </a:lnTo>
                <a:lnTo>
                  <a:pt x="124332" y="261527"/>
                </a:lnTo>
                <a:cubicBezTo>
                  <a:pt x="124332" y="268654"/>
                  <a:pt x="130067" y="274389"/>
                  <a:pt x="137194" y="274389"/>
                </a:cubicBezTo>
                <a:cubicBezTo>
                  <a:pt x="144322" y="274389"/>
                  <a:pt x="150056" y="268654"/>
                  <a:pt x="150056" y="261527"/>
                </a:cubicBezTo>
                <a:lnTo>
                  <a:pt x="150056" y="240090"/>
                </a:lnTo>
                <a:lnTo>
                  <a:pt x="180068" y="240090"/>
                </a:lnTo>
                <a:lnTo>
                  <a:pt x="180068" y="261527"/>
                </a:lnTo>
                <a:cubicBezTo>
                  <a:pt x="180068" y="268654"/>
                  <a:pt x="185802" y="274389"/>
                  <a:pt x="192929" y="274389"/>
                </a:cubicBezTo>
                <a:cubicBezTo>
                  <a:pt x="200057" y="274389"/>
                  <a:pt x="205791" y="268654"/>
                  <a:pt x="205791" y="261527"/>
                </a:cubicBezTo>
                <a:lnTo>
                  <a:pt x="205791" y="240090"/>
                </a:lnTo>
                <a:cubicBezTo>
                  <a:pt x="224709" y="240090"/>
                  <a:pt x="240090" y="224709"/>
                  <a:pt x="240090" y="205791"/>
                </a:cubicBezTo>
                <a:lnTo>
                  <a:pt x="261527" y="205791"/>
                </a:lnTo>
                <a:cubicBezTo>
                  <a:pt x="268654" y="205791"/>
                  <a:pt x="274389" y="200057"/>
                  <a:pt x="274389" y="192929"/>
                </a:cubicBezTo>
                <a:cubicBezTo>
                  <a:pt x="274389" y="185802"/>
                  <a:pt x="268654" y="180068"/>
                  <a:pt x="261527" y="180068"/>
                </a:cubicBezTo>
                <a:lnTo>
                  <a:pt x="240090" y="180068"/>
                </a:lnTo>
                <a:lnTo>
                  <a:pt x="240090" y="150056"/>
                </a:lnTo>
                <a:lnTo>
                  <a:pt x="261527" y="150056"/>
                </a:lnTo>
                <a:cubicBezTo>
                  <a:pt x="268654" y="150056"/>
                  <a:pt x="274389" y="144322"/>
                  <a:pt x="274389" y="137194"/>
                </a:cubicBezTo>
                <a:cubicBezTo>
                  <a:pt x="274389" y="130067"/>
                  <a:pt x="268654" y="124332"/>
                  <a:pt x="261527" y="124332"/>
                </a:cubicBezTo>
                <a:lnTo>
                  <a:pt x="240090" y="124332"/>
                </a:lnTo>
                <a:lnTo>
                  <a:pt x="240090" y="94321"/>
                </a:lnTo>
                <a:lnTo>
                  <a:pt x="261527" y="94321"/>
                </a:lnTo>
                <a:cubicBezTo>
                  <a:pt x="268654" y="94321"/>
                  <a:pt x="274389" y="88587"/>
                  <a:pt x="274389" y="81459"/>
                </a:cubicBezTo>
                <a:cubicBezTo>
                  <a:pt x="274389" y="74331"/>
                  <a:pt x="268654" y="68597"/>
                  <a:pt x="261527" y="68597"/>
                </a:cubicBezTo>
                <a:lnTo>
                  <a:pt x="240090" y="68597"/>
                </a:lnTo>
                <a:cubicBezTo>
                  <a:pt x="240090" y="49679"/>
                  <a:pt x="224709" y="34299"/>
                  <a:pt x="205791" y="34299"/>
                </a:cubicBezTo>
                <a:lnTo>
                  <a:pt x="205791" y="12862"/>
                </a:lnTo>
                <a:cubicBezTo>
                  <a:pt x="205791" y="5734"/>
                  <a:pt x="200057" y="0"/>
                  <a:pt x="192929" y="0"/>
                </a:cubicBezTo>
                <a:cubicBezTo>
                  <a:pt x="185802" y="0"/>
                  <a:pt x="180068" y="5734"/>
                  <a:pt x="180068" y="12862"/>
                </a:cubicBezTo>
                <a:lnTo>
                  <a:pt x="180068" y="34299"/>
                </a:lnTo>
                <a:lnTo>
                  <a:pt x="150056" y="34299"/>
                </a:lnTo>
                <a:lnTo>
                  <a:pt x="150056" y="12862"/>
                </a:lnTo>
                <a:cubicBezTo>
                  <a:pt x="150056" y="5734"/>
                  <a:pt x="144322" y="0"/>
                  <a:pt x="137194" y="0"/>
                </a:cubicBezTo>
                <a:cubicBezTo>
                  <a:pt x="130067" y="0"/>
                  <a:pt x="124332" y="5734"/>
                  <a:pt x="124332" y="12862"/>
                </a:cubicBezTo>
                <a:lnTo>
                  <a:pt x="124332" y="34299"/>
                </a:lnTo>
                <a:lnTo>
                  <a:pt x="94321" y="34299"/>
                </a:lnTo>
                <a:lnTo>
                  <a:pt x="94321" y="12862"/>
                </a:lnTo>
                <a:close/>
                <a:moveTo>
                  <a:pt x="85746" y="68597"/>
                </a:moveTo>
                <a:lnTo>
                  <a:pt x="188642" y="68597"/>
                </a:lnTo>
                <a:cubicBezTo>
                  <a:pt x="198128" y="68597"/>
                  <a:pt x="205791" y="76261"/>
                  <a:pt x="205791" y="85746"/>
                </a:cubicBezTo>
                <a:lnTo>
                  <a:pt x="205791" y="188642"/>
                </a:lnTo>
                <a:cubicBezTo>
                  <a:pt x="205791" y="198128"/>
                  <a:pt x="198128" y="205791"/>
                  <a:pt x="188642" y="205791"/>
                </a:cubicBezTo>
                <a:lnTo>
                  <a:pt x="85746" y="205791"/>
                </a:lnTo>
                <a:cubicBezTo>
                  <a:pt x="76261" y="205791"/>
                  <a:pt x="68597" y="198128"/>
                  <a:pt x="68597" y="188642"/>
                </a:cubicBezTo>
                <a:lnTo>
                  <a:pt x="68597" y="85746"/>
                </a:lnTo>
                <a:cubicBezTo>
                  <a:pt x="68597" y="76261"/>
                  <a:pt x="76261" y="68597"/>
                  <a:pt x="85746" y="68597"/>
                </a:cubicBezTo>
                <a:close/>
                <a:moveTo>
                  <a:pt x="94321" y="94321"/>
                </a:moveTo>
                <a:lnTo>
                  <a:pt x="94321" y="180068"/>
                </a:lnTo>
                <a:lnTo>
                  <a:pt x="180068" y="180068"/>
                </a:lnTo>
                <a:lnTo>
                  <a:pt x="180068" y="94321"/>
                </a:lnTo>
                <a:lnTo>
                  <a:pt x="94321" y="94321"/>
                </a:ln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539631" y="2057914"/>
            <a:ext cx="332924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FP16 / BF16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7923" y="2423766"/>
            <a:ext cx="3292663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半精度浮点数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4509" y="2826203"/>
            <a:ext cx="3219493" cy="658533"/>
          </a:xfrm>
          <a:custGeom>
            <a:avLst/>
            <a:gdLst/>
            <a:ahLst/>
            <a:cxnLst/>
            <a:rect l="l" t="t" r="r" b="b"/>
            <a:pathLst>
              <a:path w="3219493" h="658533">
                <a:moveTo>
                  <a:pt x="73170" y="0"/>
                </a:moveTo>
                <a:lnTo>
                  <a:pt x="3146323" y="0"/>
                </a:lnTo>
                <a:cubicBezTo>
                  <a:pt x="3186734" y="0"/>
                  <a:pt x="3219493" y="32759"/>
                  <a:pt x="3219493" y="73170"/>
                </a:cubicBezTo>
                <a:lnTo>
                  <a:pt x="3219493" y="585363"/>
                </a:lnTo>
                <a:cubicBezTo>
                  <a:pt x="3219493" y="625774"/>
                  <a:pt x="3186734" y="658533"/>
                  <a:pt x="3146323" y="658533"/>
                </a:cubicBezTo>
                <a:lnTo>
                  <a:pt x="73170" y="658533"/>
                </a:lnTo>
                <a:cubicBezTo>
                  <a:pt x="32759" y="658533"/>
                  <a:pt x="0" y="625774"/>
                  <a:pt x="0" y="585363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04264" y="2935958"/>
            <a:ext cx="3064006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计算公式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264" y="3155469"/>
            <a:ext cx="3073152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0.6×10⁹ × 2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9082" y="3599064"/>
            <a:ext cx="3210347" cy="960360"/>
          </a:xfrm>
          <a:custGeom>
            <a:avLst/>
            <a:gdLst/>
            <a:ahLst/>
            <a:cxnLst/>
            <a:rect l="l" t="t" r="r" b="b"/>
            <a:pathLst>
              <a:path w="3210347" h="960360">
                <a:moveTo>
                  <a:pt x="73170" y="0"/>
                </a:moveTo>
                <a:lnTo>
                  <a:pt x="3137177" y="0"/>
                </a:lnTo>
                <a:cubicBezTo>
                  <a:pt x="3177587" y="0"/>
                  <a:pt x="3210347" y="32759"/>
                  <a:pt x="3210347" y="73170"/>
                </a:cubicBezTo>
                <a:lnTo>
                  <a:pt x="3210347" y="887190"/>
                </a:lnTo>
                <a:cubicBezTo>
                  <a:pt x="3210347" y="927601"/>
                  <a:pt x="3177587" y="960360"/>
                  <a:pt x="3137177" y="960360"/>
                </a:cubicBezTo>
                <a:lnTo>
                  <a:pt x="73170" y="960360"/>
                </a:lnTo>
                <a:cubicBezTo>
                  <a:pt x="32759" y="960360"/>
                  <a:pt x="0" y="927601"/>
                  <a:pt x="0" y="887190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713410" y="3713392"/>
            <a:ext cx="304571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3410" y="3932903"/>
            <a:ext cx="309144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8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≈ 1.12 GiB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3410" y="4262170"/>
            <a:ext cx="304571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（约 1.2 GB）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64670" y="1102128"/>
            <a:ext cx="3667661" cy="3685953"/>
          </a:xfrm>
          <a:custGeom>
            <a:avLst/>
            <a:gdLst/>
            <a:ahLst/>
            <a:cxnLst/>
            <a:rect l="l" t="t" r="r" b="b"/>
            <a:pathLst>
              <a:path w="3667661" h="3685953">
                <a:moveTo>
                  <a:pt x="109773" y="0"/>
                </a:moveTo>
                <a:lnTo>
                  <a:pt x="3557888" y="0"/>
                </a:lnTo>
                <a:cubicBezTo>
                  <a:pt x="3618514" y="0"/>
                  <a:pt x="3667661" y="49147"/>
                  <a:pt x="3667661" y="109773"/>
                </a:cubicBezTo>
                <a:lnTo>
                  <a:pt x="3667661" y="3576180"/>
                </a:lnTo>
                <a:cubicBezTo>
                  <a:pt x="3667661" y="3636806"/>
                  <a:pt x="3618514" y="3685953"/>
                  <a:pt x="3557888" y="3685953"/>
                </a:cubicBezTo>
                <a:lnTo>
                  <a:pt x="109773" y="3685953"/>
                </a:lnTo>
                <a:cubicBezTo>
                  <a:pt x="49147" y="3685953"/>
                  <a:pt x="0" y="3636806"/>
                  <a:pt x="0" y="3576180"/>
                </a:cubicBezTo>
                <a:lnTo>
                  <a:pt x="0" y="109773"/>
                </a:lnTo>
                <a:cubicBezTo>
                  <a:pt x="0" y="49147"/>
                  <a:pt x="49147" y="0"/>
                  <a:pt x="109773" y="0"/>
                </a:cubicBezTo>
                <a:close/>
              </a:path>
            </a:pathLst>
          </a:custGeom>
          <a:gradFill flip="none" rotWithShape="1">
            <a:gsLst>
              <a:gs pos="0">
                <a:srgbClr val="5F7A8C">
                  <a:alpha val="20000"/>
                </a:srgbClr>
              </a:gs>
              <a:gs pos="100000">
                <a:srgbClr val="5F7A8C">
                  <a:alpha val="5000"/>
                </a:srgbClr>
              </a:gs>
            </a:gsLst>
            <a:lin ang="2700000" scaled="1"/>
          </a:gradFill>
          <a:ln w="12700">
            <a:solidFill>
              <a:srgbClr val="5F7A8C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5804748" y="1326212"/>
            <a:ext cx="585362" cy="585362"/>
          </a:xfrm>
          <a:custGeom>
            <a:avLst/>
            <a:gdLst/>
            <a:ahLst/>
            <a:cxnLst/>
            <a:rect l="l" t="t" r="r" b="b"/>
            <a:pathLst>
              <a:path w="585362" h="585362">
                <a:moveTo>
                  <a:pt x="109755" y="0"/>
                </a:moveTo>
                <a:lnTo>
                  <a:pt x="475607" y="0"/>
                </a:lnTo>
                <a:cubicBezTo>
                  <a:pt x="536223" y="0"/>
                  <a:pt x="585362" y="49139"/>
                  <a:pt x="585362" y="109755"/>
                </a:cubicBezTo>
                <a:lnTo>
                  <a:pt x="585362" y="475607"/>
                </a:lnTo>
                <a:cubicBezTo>
                  <a:pt x="585362" y="536223"/>
                  <a:pt x="536223" y="585362"/>
                  <a:pt x="475607" y="585362"/>
                </a:cubicBezTo>
                <a:lnTo>
                  <a:pt x="109755" y="585362"/>
                </a:lnTo>
                <a:cubicBezTo>
                  <a:pt x="49139" y="585362"/>
                  <a:pt x="0" y="536223"/>
                  <a:pt x="0" y="475607"/>
                </a:cubicBezTo>
                <a:lnTo>
                  <a:pt x="0" y="109755"/>
                </a:lnTo>
                <a:cubicBezTo>
                  <a:pt x="0" y="49180"/>
                  <a:pt x="49180" y="0"/>
                  <a:pt x="109755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5962521" y="1481698"/>
            <a:ext cx="274389" cy="274389"/>
          </a:xfrm>
          <a:custGeom>
            <a:avLst/>
            <a:gdLst/>
            <a:ahLst/>
            <a:cxnLst/>
            <a:rect l="l" t="t" r="r" b="b"/>
            <a:pathLst>
              <a:path w="274389" h="274389">
                <a:moveTo>
                  <a:pt x="235535" y="3751"/>
                </a:moveTo>
                <a:cubicBezTo>
                  <a:pt x="240572" y="-1286"/>
                  <a:pt x="248718" y="-1286"/>
                  <a:pt x="253702" y="3751"/>
                </a:cubicBezTo>
                <a:lnTo>
                  <a:pt x="270852" y="20901"/>
                </a:lnTo>
                <a:cubicBezTo>
                  <a:pt x="275889" y="25938"/>
                  <a:pt x="275889" y="34084"/>
                  <a:pt x="270852" y="39068"/>
                </a:cubicBezTo>
                <a:lnTo>
                  <a:pt x="224227" y="85693"/>
                </a:lnTo>
                <a:lnTo>
                  <a:pt x="245128" y="106594"/>
                </a:lnTo>
                <a:cubicBezTo>
                  <a:pt x="248825" y="110291"/>
                  <a:pt x="249897" y="115811"/>
                  <a:pt x="247914" y="120635"/>
                </a:cubicBezTo>
                <a:cubicBezTo>
                  <a:pt x="245931" y="125458"/>
                  <a:pt x="241269" y="128620"/>
                  <a:pt x="236071" y="128620"/>
                </a:cubicBezTo>
                <a:lnTo>
                  <a:pt x="158899" y="128620"/>
                </a:lnTo>
                <a:cubicBezTo>
                  <a:pt x="151771" y="128620"/>
                  <a:pt x="146037" y="122885"/>
                  <a:pt x="146037" y="115758"/>
                </a:cubicBezTo>
                <a:lnTo>
                  <a:pt x="146037" y="38586"/>
                </a:lnTo>
                <a:cubicBezTo>
                  <a:pt x="146037" y="33388"/>
                  <a:pt x="149145" y="28671"/>
                  <a:pt x="153968" y="26689"/>
                </a:cubicBezTo>
                <a:cubicBezTo>
                  <a:pt x="158792" y="24706"/>
                  <a:pt x="164312" y="25778"/>
                  <a:pt x="168009" y="29475"/>
                </a:cubicBezTo>
                <a:lnTo>
                  <a:pt x="188910" y="50376"/>
                </a:lnTo>
                <a:lnTo>
                  <a:pt x="235535" y="3751"/>
                </a:lnTo>
                <a:close/>
                <a:moveTo>
                  <a:pt x="38854" y="145769"/>
                </a:moveTo>
                <a:lnTo>
                  <a:pt x="116026" y="145769"/>
                </a:lnTo>
                <a:cubicBezTo>
                  <a:pt x="123153" y="145769"/>
                  <a:pt x="128888" y="151503"/>
                  <a:pt x="128888" y="158631"/>
                </a:cubicBezTo>
                <a:lnTo>
                  <a:pt x="128888" y="235803"/>
                </a:lnTo>
                <a:cubicBezTo>
                  <a:pt x="128888" y="241001"/>
                  <a:pt x="125779" y="245717"/>
                  <a:pt x="120956" y="247700"/>
                </a:cubicBezTo>
                <a:cubicBezTo>
                  <a:pt x="116133" y="249683"/>
                  <a:pt x="110613" y="248611"/>
                  <a:pt x="106915" y="244913"/>
                </a:cubicBezTo>
                <a:lnTo>
                  <a:pt x="86014" y="224013"/>
                </a:lnTo>
                <a:lnTo>
                  <a:pt x="39390" y="270637"/>
                </a:lnTo>
                <a:cubicBezTo>
                  <a:pt x="34352" y="275675"/>
                  <a:pt x="26206" y="275675"/>
                  <a:pt x="21222" y="270637"/>
                </a:cubicBezTo>
                <a:lnTo>
                  <a:pt x="4073" y="253488"/>
                </a:lnTo>
                <a:cubicBezTo>
                  <a:pt x="-965" y="248450"/>
                  <a:pt x="-965" y="240304"/>
                  <a:pt x="4073" y="235320"/>
                </a:cubicBezTo>
                <a:lnTo>
                  <a:pt x="50698" y="188696"/>
                </a:lnTo>
                <a:lnTo>
                  <a:pt x="29797" y="167795"/>
                </a:lnTo>
                <a:cubicBezTo>
                  <a:pt x="26099" y="164097"/>
                  <a:pt x="25027" y="158577"/>
                  <a:pt x="27010" y="153754"/>
                </a:cubicBezTo>
                <a:cubicBezTo>
                  <a:pt x="28993" y="148931"/>
                  <a:pt x="33655" y="145769"/>
                  <a:pt x="38854" y="145769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4433877" y="2057914"/>
            <a:ext cx="332924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INT8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52169" y="2423766"/>
            <a:ext cx="3292663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8位整数量化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88755" y="2826203"/>
            <a:ext cx="3219493" cy="658533"/>
          </a:xfrm>
          <a:custGeom>
            <a:avLst/>
            <a:gdLst/>
            <a:ahLst/>
            <a:cxnLst/>
            <a:rect l="l" t="t" r="r" b="b"/>
            <a:pathLst>
              <a:path w="3219493" h="658533">
                <a:moveTo>
                  <a:pt x="73170" y="0"/>
                </a:moveTo>
                <a:lnTo>
                  <a:pt x="3146323" y="0"/>
                </a:lnTo>
                <a:cubicBezTo>
                  <a:pt x="3186734" y="0"/>
                  <a:pt x="3219493" y="32759"/>
                  <a:pt x="3219493" y="73170"/>
                </a:cubicBezTo>
                <a:lnTo>
                  <a:pt x="3219493" y="585363"/>
                </a:lnTo>
                <a:cubicBezTo>
                  <a:pt x="3219493" y="625774"/>
                  <a:pt x="3186734" y="658533"/>
                  <a:pt x="3146323" y="658533"/>
                </a:cubicBezTo>
                <a:lnTo>
                  <a:pt x="73170" y="658533"/>
                </a:lnTo>
                <a:cubicBezTo>
                  <a:pt x="32759" y="658533"/>
                  <a:pt x="0" y="625774"/>
                  <a:pt x="0" y="585363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4598510" y="2935958"/>
            <a:ext cx="3064006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计算公式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98510" y="3155469"/>
            <a:ext cx="3073152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0.6×10⁹ × 1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93328" y="3599064"/>
            <a:ext cx="3210347" cy="960360"/>
          </a:xfrm>
          <a:custGeom>
            <a:avLst/>
            <a:gdLst/>
            <a:ahLst/>
            <a:cxnLst/>
            <a:rect l="l" t="t" r="r" b="b"/>
            <a:pathLst>
              <a:path w="3210347" h="960360">
                <a:moveTo>
                  <a:pt x="73170" y="0"/>
                </a:moveTo>
                <a:lnTo>
                  <a:pt x="3137177" y="0"/>
                </a:lnTo>
                <a:cubicBezTo>
                  <a:pt x="3177587" y="0"/>
                  <a:pt x="3210347" y="32759"/>
                  <a:pt x="3210347" y="73170"/>
                </a:cubicBezTo>
                <a:lnTo>
                  <a:pt x="3210347" y="887190"/>
                </a:lnTo>
                <a:cubicBezTo>
                  <a:pt x="3210347" y="927601"/>
                  <a:pt x="3177587" y="960360"/>
                  <a:pt x="3137177" y="960360"/>
                </a:cubicBezTo>
                <a:lnTo>
                  <a:pt x="73170" y="960360"/>
                </a:lnTo>
                <a:cubicBezTo>
                  <a:pt x="32759" y="960360"/>
                  <a:pt x="0" y="927601"/>
                  <a:pt x="0" y="887190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4607656" y="3713392"/>
            <a:ext cx="304571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607656" y="3932903"/>
            <a:ext cx="309144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8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≈ 0.56 GiB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607656" y="4262170"/>
            <a:ext cx="304571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（约为FP16的一半）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158916" y="1102128"/>
            <a:ext cx="3667661" cy="3685953"/>
          </a:xfrm>
          <a:custGeom>
            <a:avLst/>
            <a:gdLst/>
            <a:ahLst/>
            <a:cxnLst/>
            <a:rect l="l" t="t" r="r" b="b"/>
            <a:pathLst>
              <a:path w="3667661" h="3685953">
                <a:moveTo>
                  <a:pt x="109773" y="0"/>
                </a:moveTo>
                <a:lnTo>
                  <a:pt x="3557888" y="0"/>
                </a:lnTo>
                <a:cubicBezTo>
                  <a:pt x="3618514" y="0"/>
                  <a:pt x="3667661" y="49147"/>
                  <a:pt x="3667661" y="109773"/>
                </a:cubicBezTo>
                <a:lnTo>
                  <a:pt x="3667661" y="3576180"/>
                </a:lnTo>
                <a:cubicBezTo>
                  <a:pt x="3667661" y="3636806"/>
                  <a:pt x="3618514" y="3685953"/>
                  <a:pt x="3557888" y="3685953"/>
                </a:cubicBezTo>
                <a:lnTo>
                  <a:pt x="109773" y="3685953"/>
                </a:lnTo>
                <a:cubicBezTo>
                  <a:pt x="49147" y="3685953"/>
                  <a:pt x="0" y="3636806"/>
                  <a:pt x="0" y="3576180"/>
                </a:cubicBezTo>
                <a:lnTo>
                  <a:pt x="0" y="109773"/>
                </a:lnTo>
                <a:cubicBezTo>
                  <a:pt x="0" y="49147"/>
                  <a:pt x="49147" y="0"/>
                  <a:pt x="109773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5000"/>
                </a:srgbClr>
              </a:gs>
            </a:gsLst>
            <a:lin ang="2700000" scaled="1"/>
          </a:gra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9698994" y="1326212"/>
            <a:ext cx="585362" cy="585362"/>
          </a:xfrm>
          <a:custGeom>
            <a:avLst/>
            <a:gdLst/>
            <a:ahLst/>
            <a:cxnLst/>
            <a:rect l="l" t="t" r="r" b="b"/>
            <a:pathLst>
              <a:path w="585362" h="585362">
                <a:moveTo>
                  <a:pt x="109755" y="0"/>
                </a:moveTo>
                <a:lnTo>
                  <a:pt x="475607" y="0"/>
                </a:lnTo>
                <a:cubicBezTo>
                  <a:pt x="536223" y="0"/>
                  <a:pt x="585362" y="49139"/>
                  <a:pt x="585362" y="109755"/>
                </a:cubicBezTo>
                <a:lnTo>
                  <a:pt x="585362" y="475607"/>
                </a:lnTo>
                <a:cubicBezTo>
                  <a:pt x="585362" y="536223"/>
                  <a:pt x="536223" y="585362"/>
                  <a:pt x="475607" y="585362"/>
                </a:cubicBezTo>
                <a:lnTo>
                  <a:pt x="109755" y="585362"/>
                </a:lnTo>
                <a:cubicBezTo>
                  <a:pt x="49139" y="585362"/>
                  <a:pt x="0" y="536223"/>
                  <a:pt x="0" y="475607"/>
                </a:cubicBezTo>
                <a:lnTo>
                  <a:pt x="0" y="109755"/>
                </a:lnTo>
                <a:cubicBezTo>
                  <a:pt x="0" y="49180"/>
                  <a:pt x="49180" y="0"/>
                  <a:pt x="109755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9856767" y="1481698"/>
            <a:ext cx="274389" cy="274389"/>
          </a:xfrm>
          <a:custGeom>
            <a:avLst/>
            <a:gdLst/>
            <a:ahLst/>
            <a:cxnLst/>
            <a:rect l="l" t="t" r="r" b="b"/>
            <a:pathLst>
              <a:path w="274389" h="274389">
                <a:moveTo>
                  <a:pt x="244377" y="120045"/>
                </a:moveTo>
                <a:lnTo>
                  <a:pt x="167206" y="120045"/>
                </a:lnTo>
                <a:cubicBezTo>
                  <a:pt x="160078" y="120045"/>
                  <a:pt x="154344" y="114311"/>
                  <a:pt x="154344" y="107183"/>
                </a:cubicBezTo>
                <a:lnTo>
                  <a:pt x="154344" y="30011"/>
                </a:lnTo>
                <a:cubicBezTo>
                  <a:pt x="154344" y="24813"/>
                  <a:pt x="157452" y="20097"/>
                  <a:pt x="162275" y="18114"/>
                </a:cubicBezTo>
                <a:cubicBezTo>
                  <a:pt x="167098" y="16131"/>
                  <a:pt x="172618" y="17256"/>
                  <a:pt x="176316" y="20901"/>
                </a:cubicBezTo>
                <a:lnTo>
                  <a:pt x="197753" y="42337"/>
                </a:lnTo>
                <a:lnTo>
                  <a:pt x="237089" y="3001"/>
                </a:lnTo>
                <a:cubicBezTo>
                  <a:pt x="239018" y="1072"/>
                  <a:pt x="241644" y="0"/>
                  <a:pt x="244377" y="0"/>
                </a:cubicBezTo>
                <a:cubicBezTo>
                  <a:pt x="247111" y="0"/>
                  <a:pt x="249736" y="1072"/>
                  <a:pt x="251719" y="3055"/>
                </a:cubicBezTo>
                <a:lnTo>
                  <a:pt x="271387" y="22723"/>
                </a:lnTo>
                <a:cubicBezTo>
                  <a:pt x="273317" y="24652"/>
                  <a:pt x="274389" y="27278"/>
                  <a:pt x="274389" y="30011"/>
                </a:cubicBezTo>
                <a:cubicBezTo>
                  <a:pt x="274389" y="32744"/>
                  <a:pt x="273317" y="35370"/>
                  <a:pt x="271334" y="37353"/>
                </a:cubicBezTo>
                <a:lnTo>
                  <a:pt x="232051" y="76636"/>
                </a:lnTo>
                <a:lnTo>
                  <a:pt x="253488" y="98072"/>
                </a:lnTo>
                <a:cubicBezTo>
                  <a:pt x="257186" y="101770"/>
                  <a:pt x="258258" y="107290"/>
                  <a:pt x="256275" y="112113"/>
                </a:cubicBezTo>
                <a:cubicBezTo>
                  <a:pt x="254292" y="116937"/>
                  <a:pt x="249576" y="120045"/>
                  <a:pt x="244377" y="120045"/>
                </a:cubicBezTo>
                <a:close/>
                <a:moveTo>
                  <a:pt x="244377" y="154344"/>
                </a:moveTo>
                <a:cubicBezTo>
                  <a:pt x="249576" y="154344"/>
                  <a:pt x="254292" y="157452"/>
                  <a:pt x="256275" y="162275"/>
                </a:cubicBezTo>
                <a:cubicBezTo>
                  <a:pt x="258258" y="167098"/>
                  <a:pt x="257186" y="172618"/>
                  <a:pt x="253488" y="176316"/>
                </a:cubicBezTo>
                <a:lnTo>
                  <a:pt x="232051" y="197753"/>
                </a:lnTo>
                <a:lnTo>
                  <a:pt x="271387" y="237089"/>
                </a:lnTo>
                <a:cubicBezTo>
                  <a:pt x="273317" y="239018"/>
                  <a:pt x="274442" y="241644"/>
                  <a:pt x="274442" y="244431"/>
                </a:cubicBezTo>
                <a:cubicBezTo>
                  <a:pt x="274442" y="247218"/>
                  <a:pt x="273370" y="249790"/>
                  <a:pt x="271387" y="251773"/>
                </a:cubicBezTo>
                <a:lnTo>
                  <a:pt x="251719" y="271441"/>
                </a:lnTo>
                <a:cubicBezTo>
                  <a:pt x="249736" y="273317"/>
                  <a:pt x="247111" y="274389"/>
                  <a:pt x="244377" y="274389"/>
                </a:cubicBezTo>
                <a:cubicBezTo>
                  <a:pt x="241644" y="274389"/>
                  <a:pt x="239018" y="273317"/>
                  <a:pt x="237035" y="271334"/>
                </a:cubicBezTo>
                <a:lnTo>
                  <a:pt x="197753" y="232051"/>
                </a:lnTo>
                <a:lnTo>
                  <a:pt x="176316" y="253488"/>
                </a:lnTo>
                <a:cubicBezTo>
                  <a:pt x="172618" y="257186"/>
                  <a:pt x="167098" y="258258"/>
                  <a:pt x="162275" y="256275"/>
                </a:cubicBezTo>
                <a:cubicBezTo>
                  <a:pt x="157452" y="254292"/>
                  <a:pt x="154344" y="249576"/>
                  <a:pt x="154344" y="244377"/>
                </a:cubicBezTo>
                <a:lnTo>
                  <a:pt x="154344" y="167206"/>
                </a:lnTo>
                <a:cubicBezTo>
                  <a:pt x="154344" y="160078"/>
                  <a:pt x="160078" y="154344"/>
                  <a:pt x="167206" y="154344"/>
                </a:cubicBezTo>
                <a:lnTo>
                  <a:pt x="244377" y="154344"/>
                </a:lnTo>
                <a:close/>
                <a:moveTo>
                  <a:pt x="107183" y="154344"/>
                </a:moveTo>
                <a:cubicBezTo>
                  <a:pt x="114311" y="154344"/>
                  <a:pt x="120045" y="160078"/>
                  <a:pt x="120045" y="167206"/>
                </a:cubicBezTo>
                <a:lnTo>
                  <a:pt x="120045" y="244377"/>
                </a:lnTo>
                <a:cubicBezTo>
                  <a:pt x="120045" y="249576"/>
                  <a:pt x="116937" y="254292"/>
                  <a:pt x="112113" y="256275"/>
                </a:cubicBezTo>
                <a:cubicBezTo>
                  <a:pt x="107290" y="258258"/>
                  <a:pt x="101770" y="257186"/>
                  <a:pt x="98072" y="253488"/>
                </a:cubicBezTo>
                <a:lnTo>
                  <a:pt x="76636" y="232051"/>
                </a:lnTo>
                <a:lnTo>
                  <a:pt x="37300" y="271387"/>
                </a:lnTo>
                <a:cubicBezTo>
                  <a:pt x="35370" y="273317"/>
                  <a:pt x="32744" y="274389"/>
                  <a:pt x="30011" y="274389"/>
                </a:cubicBezTo>
                <a:cubicBezTo>
                  <a:pt x="27278" y="274389"/>
                  <a:pt x="24652" y="273317"/>
                  <a:pt x="22669" y="271334"/>
                </a:cubicBezTo>
                <a:lnTo>
                  <a:pt x="3055" y="251719"/>
                </a:lnTo>
                <a:cubicBezTo>
                  <a:pt x="1072" y="249736"/>
                  <a:pt x="0" y="247111"/>
                  <a:pt x="0" y="244377"/>
                </a:cubicBezTo>
                <a:cubicBezTo>
                  <a:pt x="0" y="241644"/>
                  <a:pt x="1072" y="239018"/>
                  <a:pt x="3055" y="237035"/>
                </a:cubicBezTo>
                <a:lnTo>
                  <a:pt x="42337" y="197753"/>
                </a:lnTo>
                <a:lnTo>
                  <a:pt x="20901" y="176316"/>
                </a:lnTo>
                <a:cubicBezTo>
                  <a:pt x="17203" y="172618"/>
                  <a:pt x="16131" y="167098"/>
                  <a:pt x="18114" y="162275"/>
                </a:cubicBezTo>
                <a:cubicBezTo>
                  <a:pt x="20097" y="157452"/>
                  <a:pt x="24813" y="154344"/>
                  <a:pt x="30011" y="154344"/>
                </a:cubicBezTo>
                <a:lnTo>
                  <a:pt x="107183" y="154344"/>
                </a:lnTo>
                <a:close/>
                <a:moveTo>
                  <a:pt x="30011" y="120045"/>
                </a:moveTo>
                <a:cubicBezTo>
                  <a:pt x="24813" y="120045"/>
                  <a:pt x="20097" y="116937"/>
                  <a:pt x="18114" y="112113"/>
                </a:cubicBezTo>
                <a:cubicBezTo>
                  <a:pt x="16131" y="107290"/>
                  <a:pt x="17256" y="101770"/>
                  <a:pt x="20901" y="98072"/>
                </a:cubicBezTo>
                <a:lnTo>
                  <a:pt x="42337" y="76636"/>
                </a:lnTo>
                <a:lnTo>
                  <a:pt x="3055" y="37353"/>
                </a:lnTo>
                <a:cubicBezTo>
                  <a:pt x="1072" y="35370"/>
                  <a:pt x="0" y="32744"/>
                  <a:pt x="0" y="30011"/>
                </a:cubicBezTo>
                <a:cubicBezTo>
                  <a:pt x="0" y="27278"/>
                  <a:pt x="1072" y="24652"/>
                  <a:pt x="3055" y="22669"/>
                </a:cubicBezTo>
                <a:lnTo>
                  <a:pt x="22669" y="3055"/>
                </a:lnTo>
                <a:cubicBezTo>
                  <a:pt x="24652" y="1072"/>
                  <a:pt x="27278" y="0"/>
                  <a:pt x="30011" y="0"/>
                </a:cubicBezTo>
                <a:cubicBezTo>
                  <a:pt x="32744" y="0"/>
                  <a:pt x="35370" y="1072"/>
                  <a:pt x="37353" y="3055"/>
                </a:cubicBezTo>
                <a:lnTo>
                  <a:pt x="76636" y="42337"/>
                </a:lnTo>
                <a:lnTo>
                  <a:pt x="98072" y="20901"/>
                </a:lnTo>
                <a:cubicBezTo>
                  <a:pt x="101770" y="17203"/>
                  <a:pt x="107290" y="16131"/>
                  <a:pt x="112113" y="18114"/>
                </a:cubicBezTo>
                <a:cubicBezTo>
                  <a:pt x="116937" y="20097"/>
                  <a:pt x="120045" y="24813"/>
                  <a:pt x="120045" y="30011"/>
                </a:cubicBezTo>
                <a:lnTo>
                  <a:pt x="120045" y="107183"/>
                </a:lnTo>
                <a:cubicBezTo>
                  <a:pt x="120045" y="114311"/>
                  <a:pt x="114311" y="120045"/>
                  <a:pt x="107183" y="120045"/>
                </a:cubicBezTo>
                <a:lnTo>
                  <a:pt x="30011" y="120045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8328123" y="2057914"/>
            <a:ext cx="3329248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46415" y="2423766"/>
            <a:ext cx="3292663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4位整数量化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83000" y="2826203"/>
            <a:ext cx="3219493" cy="658533"/>
          </a:xfrm>
          <a:custGeom>
            <a:avLst/>
            <a:gdLst/>
            <a:ahLst/>
            <a:cxnLst/>
            <a:rect l="l" t="t" r="r" b="b"/>
            <a:pathLst>
              <a:path w="3219493" h="658533">
                <a:moveTo>
                  <a:pt x="73170" y="0"/>
                </a:moveTo>
                <a:lnTo>
                  <a:pt x="3146323" y="0"/>
                </a:lnTo>
                <a:cubicBezTo>
                  <a:pt x="3186734" y="0"/>
                  <a:pt x="3219493" y="32759"/>
                  <a:pt x="3219493" y="73170"/>
                </a:cubicBezTo>
                <a:lnTo>
                  <a:pt x="3219493" y="585363"/>
                </a:lnTo>
                <a:cubicBezTo>
                  <a:pt x="3219493" y="625774"/>
                  <a:pt x="3186734" y="658533"/>
                  <a:pt x="3146323" y="658533"/>
                </a:cubicBezTo>
                <a:lnTo>
                  <a:pt x="73170" y="658533"/>
                </a:lnTo>
                <a:cubicBezTo>
                  <a:pt x="32759" y="658533"/>
                  <a:pt x="0" y="625774"/>
                  <a:pt x="0" y="585363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8492756" y="2935958"/>
            <a:ext cx="3064006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计算公式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492756" y="3155469"/>
            <a:ext cx="3073152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0.6×10⁹ × 0.5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87574" y="3599064"/>
            <a:ext cx="3210347" cy="960360"/>
          </a:xfrm>
          <a:custGeom>
            <a:avLst/>
            <a:gdLst/>
            <a:ahLst/>
            <a:cxnLst/>
            <a:rect l="l" t="t" r="r" b="b"/>
            <a:pathLst>
              <a:path w="3210347" h="960360">
                <a:moveTo>
                  <a:pt x="73170" y="0"/>
                </a:moveTo>
                <a:lnTo>
                  <a:pt x="3137177" y="0"/>
                </a:lnTo>
                <a:cubicBezTo>
                  <a:pt x="3177587" y="0"/>
                  <a:pt x="3210347" y="32759"/>
                  <a:pt x="3210347" y="73170"/>
                </a:cubicBezTo>
                <a:lnTo>
                  <a:pt x="3210347" y="887190"/>
                </a:lnTo>
                <a:cubicBezTo>
                  <a:pt x="3210347" y="927601"/>
                  <a:pt x="3177587" y="960360"/>
                  <a:pt x="3137177" y="960360"/>
                </a:cubicBezTo>
                <a:lnTo>
                  <a:pt x="73170" y="960360"/>
                </a:lnTo>
                <a:cubicBezTo>
                  <a:pt x="32759" y="960360"/>
                  <a:pt x="0" y="927601"/>
                  <a:pt x="0" y="887190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501902" y="3713392"/>
            <a:ext cx="304571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501902" y="3932903"/>
            <a:ext cx="309144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8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≈ 0.28 GiB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501902" y="4262170"/>
            <a:ext cx="304571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（约为FP16的四分之一）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70425" y="4880104"/>
            <a:ext cx="11451151" cy="1838404"/>
          </a:xfrm>
          <a:custGeom>
            <a:avLst/>
            <a:gdLst/>
            <a:ahLst/>
            <a:cxnLst/>
            <a:rect l="l" t="t" r="r" b="b"/>
            <a:pathLst>
              <a:path w="11451151" h="1838404">
                <a:moveTo>
                  <a:pt x="109753" y="0"/>
                </a:moveTo>
                <a:lnTo>
                  <a:pt x="11341398" y="0"/>
                </a:lnTo>
                <a:cubicBezTo>
                  <a:pt x="11402013" y="0"/>
                  <a:pt x="11451151" y="49138"/>
                  <a:pt x="11451151" y="109753"/>
                </a:cubicBezTo>
                <a:lnTo>
                  <a:pt x="11451151" y="1728651"/>
                </a:lnTo>
                <a:cubicBezTo>
                  <a:pt x="11451151" y="1789266"/>
                  <a:pt x="11402013" y="1838404"/>
                  <a:pt x="11341398" y="1838404"/>
                </a:cubicBezTo>
                <a:lnTo>
                  <a:pt x="109753" y="1838404"/>
                </a:lnTo>
                <a:cubicBezTo>
                  <a:pt x="49179" y="1838404"/>
                  <a:pt x="0" y="1789225"/>
                  <a:pt x="0" y="1728651"/>
                </a:cubicBezTo>
                <a:lnTo>
                  <a:pt x="0" y="109753"/>
                </a:lnTo>
                <a:cubicBezTo>
                  <a:pt x="0" y="49179"/>
                  <a:pt x="49179" y="0"/>
                  <a:pt x="109753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665392" y="5140773"/>
            <a:ext cx="205791" cy="274389"/>
          </a:xfrm>
          <a:custGeom>
            <a:avLst/>
            <a:gdLst/>
            <a:ahLst/>
            <a:cxnLst/>
            <a:rect l="l" t="t" r="r" b="b"/>
            <a:pathLst>
              <a:path w="205791" h="274389">
                <a:moveTo>
                  <a:pt x="156970" y="205791"/>
                </a:moveTo>
                <a:cubicBezTo>
                  <a:pt x="160882" y="193841"/>
                  <a:pt x="168706" y="183015"/>
                  <a:pt x="177549" y="173690"/>
                </a:cubicBezTo>
                <a:cubicBezTo>
                  <a:pt x="195073" y="155255"/>
                  <a:pt x="205791" y="130335"/>
                  <a:pt x="205791" y="102896"/>
                </a:cubicBezTo>
                <a:cubicBezTo>
                  <a:pt x="205791" y="46089"/>
                  <a:pt x="159703" y="0"/>
                  <a:pt x="102896" y="0"/>
                </a:cubicBezTo>
                <a:cubicBezTo>
                  <a:pt x="46089" y="0"/>
                  <a:pt x="0" y="46089"/>
                  <a:pt x="0" y="102896"/>
                </a:cubicBezTo>
                <a:cubicBezTo>
                  <a:pt x="0" y="130335"/>
                  <a:pt x="10718" y="155255"/>
                  <a:pt x="28243" y="173690"/>
                </a:cubicBezTo>
                <a:cubicBezTo>
                  <a:pt x="37085" y="183015"/>
                  <a:pt x="44963" y="193841"/>
                  <a:pt x="48822" y="205791"/>
                </a:cubicBezTo>
                <a:lnTo>
                  <a:pt x="156916" y="205791"/>
                </a:lnTo>
                <a:close/>
                <a:moveTo>
                  <a:pt x="154344" y="231515"/>
                </a:moveTo>
                <a:lnTo>
                  <a:pt x="51448" y="231515"/>
                </a:lnTo>
                <a:lnTo>
                  <a:pt x="51448" y="240090"/>
                </a:lnTo>
                <a:cubicBezTo>
                  <a:pt x="51448" y="263777"/>
                  <a:pt x="70634" y="282963"/>
                  <a:pt x="94321" y="282963"/>
                </a:cubicBezTo>
                <a:lnTo>
                  <a:pt x="111470" y="282963"/>
                </a:lnTo>
                <a:cubicBezTo>
                  <a:pt x="135158" y="282963"/>
                  <a:pt x="154344" y="263777"/>
                  <a:pt x="154344" y="240090"/>
                </a:cubicBezTo>
                <a:lnTo>
                  <a:pt x="154344" y="231515"/>
                </a:lnTo>
                <a:close/>
                <a:moveTo>
                  <a:pt x="98608" y="60023"/>
                </a:moveTo>
                <a:cubicBezTo>
                  <a:pt x="77279" y="60023"/>
                  <a:pt x="60023" y="77279"/>
                  <a:pt x="60023" y="98608"/>
                </a:cubicBezTo>
                <a:cubicBezTo>
                  <a:pt x="60023" y="105736"/>
                  <a:pt x="54288" y="111470"/>
                  <a:pt x="47161" y="111470"/>
                </a:cubicBezTo>
                <a:cubicBezTo>
                  <a:pt x="40033" y="111470"/>
                  <a:pt x="34299" y="105736"/>
                  <a:pt x="34299" y="98608"/>
                </a:cubicBezTo>
                <a:cubicBezTo>
                  <a:pt x="34299" y="63077"/>
                  <a:pt x="63077" y="34299"/>
                  <a:pt x="98608" y="34299"/>
                </a:cubicBezTo>
                <a:cubicBezTo>
                  <a:pt x="105736" y="34299"/>
                  <a:pt x="111470" y="40033"/>
                  <a:pt x="111470" y="47161"/>
                </a:cubicBezTo>
                <a:cubicBezTo>
                  <a:pt x="111470" y="54288"/>
                  <a:pt x="105736" y="60023"/>
                  <a:pt x="98608" y="60023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1083835" y="5104188"/>
            <a:ext cx="5323139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精度选择的关键权衡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83835" y="5483759"/>
            <a:ext cx="951214" cy="192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低精度优势：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83835" y="5762721"/>
            <a:ext cx="261583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显存占用大幅降低（INT4减少75%）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83835" y="6018817"/>
            <a:ext cx="261583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推理速度提升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083835" y="6274913"/>
            <a:ext cx="261583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可在更低端硬件上部署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3772843" y="5483759"/>
            <a:ext cx="951214" cy="192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高精度优势：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772843" y="5762721"/>
            <a:ext cx="261583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模型精度保持更好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3772843" y="6018817"/>
            <a:ext cx="261583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适合对质量要求高的场景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3772843" y="6274913"/>
            <a:ext cx="261583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代码/推理任务推荐FP16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790700"/>
            <a:ext cx="2048321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B89A6A">
                    <a:alpha val="2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362325"/>
            <a:ext cx="48577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关键模型参数解析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3053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81000" y="4572000"/>
            <a:ext cx="4686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深入理解决定显存占用的核心模型架构参数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428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模型配置参数与显存的关系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645444"/>
            <a:ext cx="5543550" cy="2476500"/>
          </a:xfrm>
          <a:custGeom>
            <a:avLst/>
            <a:gdLst/>
            <a:ahLst/>
            <a:cxnLst/>
            <a:rect l="l" t="t" r="r" b="b"/>
            <a:pathLst>
              <a:path w="5543550" h="2476500">
                <a:moveTo>
                  <a:pt x="0" y="0"/>
                </a:moveTo>
                <a:lnTo>
                  <a:pt x="5429260" y="0"/>
                </a:lnTo>
                <a:cubicBezTo>
                  <a:pt x="5492380" y="0"/>
                  <a:pt x="5543550" y="51170"/>
                  <a:pt x="5543550" y="114290"/>
                </a:cubicBezTo>
                <a:lnTo>
                  <a:pt x="5543550" y="2362210"/>
                </a:lnTo>
                <a:cubicBezTo>
                  <a:pt x="5543550" y="2425330"/>
                  <a:pt x="5492380" y="2476500"/>
                  <a:pt x="5429260" y="2476500"/>
                </a:cubicBez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00050" y="1645444"/>
            <a:ext cx="38100" cy="2476500"/>
          </a:xfrm>
          <a:custGeom>
            <a:avLst/>
            <a:gdLst/>
            <a:ahLst/>
            <a:cxnLst/>
            <a:rect l="l" t="t" r="r" b="b"/>
            <a:pathLst>
              <a:path w="38100" h="2476500">
                <a:moveTo>
                  <a:pt x="0" y="0"/>
                </a:moveTo>
                <a:lnTo>
                  <a:pt x="38100" y="0"/>
                </a:lnTo>
                <a:lnTo>
                  <a:pt x="3810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47700" y="19121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08886" y="5302"/>
                </a:moveTo>
                <a:cubicBezTo>
                  <a:pt x="110561" y="-2958"/>
                  <a:pt x="117872" y="-8930"/>
                  <a:pt x="126355" y="-8930"/>
                </a:cubicBezTo>
                <a:lnTo>
                  <a:pt x="159730" y="-8930"/>
                </a:lnTo>
                <a:cubicBezTo>
                  <a:pt x="168213" y="-8930"/>
                  <a:pt x="175524" y="-2958"/>
                  <a:pt x="177198" y="5302"/>
                </a:cubicBezTo>
                <a:lnTo>
                  <a:pt x="185291" y="44369"/>
                </a:lnTo>
                <a:cubicBezTo>
                  <a:pt x="193160" y="47718"/>
                  <a:pt x="200527" y="52015"/>
                  <a:pt x="207225" y="57094"/>
                </a:cubicBezTo>
                <a:lnTo>
                  <a:pt x="245064" y="44537"/>
                </a:lnTo>
                <a:cubicBezTo>
                  <a:pt x="253101" y="41858"/>
                  <a:pt x="261919" y="45207"/>
                  <a:pt x="266160" y="52574"/>
                </a:cubicBezTo>
                <a:lnTo>
                  <a:pt x="282848" y="81483"/>
                </a:lnTo>
                <a:cubicBezTo>
                  <a:pt x="287089" y="88850"/>
                  <a:pt x="285583" y="98115"/>
                  <a:pt x="279220" y="103752"/>
                </a:cubicBezTo>
                <a:lnTo>
                  <a:pt x="249473" y="130206"/>
                </a:lnTo>
                <a:cubicBezTo>
                  <a:pt x="249975" y="134336"/>
                  <a:pt x="250199" y="138578"/>
                  <a:pt x="250199" y="142875"/>
                </a:cubicBezTo>
                <a:cubicBezTo>
                  <a:pt x="250199" y="147172"/>
                  <a:pt x="249920" y="151414"/>
                  <a:pt x="249473" y="155544"/>
                </a:cubicBezTo>
                <a:lnTo>
                  <a:pt x="279276" y="182054"/>
                </a:lnTo>
                <a:cubicBezTo>
                  <a:pt x="285638" y="187691"/>
                  <a:pt x="287089" y="197011"/>
                  <a:pt x="282904" y="204322"/>
                </a:cubicBezTo>
                <a:lnTo>
                  <a:pt x="266216" y="233232"/>
                </a:lnTo>
                <a:cubicBezTo>
                  <a:pt x="261975" y="240543"/>
                  <a:pt x="253157" y="243948"/>
                  <a:pt x="245120" y="241269"/>
                </a:cubicBezTo>
                <a:lnTo>
                  <a:pt x="207280" y="228712"/>
                </a:lnTo>
                <a:cubicBezTo>
                  <a:pt x="200527" y="233790"/>
                  <a:pt x="193160" y="238032"/>
                  <a:pt x="185347" y="241436"/>
                </a:cubicBezTo>
                <a:lnTo>
                  <a:pt x="177310" y="280448"/>
                </a:lnTo>
                <a:cubicBezTo>
                  <a:pt x="175580" y="288764"/>
                  <a:pt x="168269" y="294680"/>
                  <a:pt x="159841" y="294680"/>
                </a:cubicBezTo>
                <a:lnTo>
                  <a:pt x="126467" y="294680"/>
                </a:lnTo>
                <a:cubicBezTo>
                  <a:pt x="117983" y="294680"/>
                  <a:pt x="110672" y="288708"/>
                  <a:pt x="108998" y="280448"/>
                </a:cubicBezTo>
                <a:lnTo>
                  <a:pt x="100961" y="241436"/>
                </a:lnTo>
                <a:cubicBezTo>
                  <a:pt x="93092" y="238088"/>
                  <a:pt x="85781" y="233790"/>
                  <a:pt x="79028" y="228712"/>
                </a:cubicBezTo>
                <a:lnTo>
                  <a:pt x="41021" y="241269"/>
                </a:lnTo>
                <a:cubicBezTo>
                  <a:pt x="32984" y="243948"/>
                  <a:pt x="24166" y="240599"/>
                  <a:pt x="19924" y="233232"/>
                </a:cubicBezTo>
                <a:lnTo>
                  <a:pt x="3237" y="204322"/>
                </a:lnTo>
                <a:cubicBezTo>
                  <a:pt x="-1005" y="196955"/>
                  <a:pt x="502" y="187691"/>
                  <a:pt x="6865" y="182054"/>
                </a:cubicBezTo>
                <a:lnTo>
                  <a:pt x="36668" y="155544"/>
                </a:lnTo>
                <a:cubicBezTo>
                  <a:pt x="36165" y="151414"/>
                  <a:pt x="35942" y="147172"/>
                  <a:pt x="35942" y="142875"/>
                </a:cubicBezTo>
                <a:cubicBezTo>
                  <a:pt x="35942" y="138578"/>
                  <a:pt x="36221" y="134336"/>
                  <a:pt x="36668" y="130206"/>
                </a:cubicBezTo>
                <a:lnTo>
                  <a:pt x="6865" y="103696"/>
                </a:lnTo>
                <a:cubicBezTo>
                  <a:pt x="502" y="98059"/>
                  <a:pt x="-949" y="88739"/>
                  <a:pt x="3237" y="81428"/>
                </a:cubicBezTo>
                <a:lnTo>
                  <a:pt x="19924" y="52518"/>
                </a:lnTo>
                <a:cubicBezTo>
                  <a:pt x="24166" y="45151"/>
                  <a:pt x="32984" y="41802"/>
                  <a:pt x="41021" y="44481"/>
                </a:cubicBezTo>
                <a:lnTo>
                  <a:pt x="78860" y="57038"/>
                </a:lnTo>
                <a:cubicBezTo>
                  <a:pt x="85613" y="51960"/>
                  <a:pt x="92980" y="47718"/>
                  <a:pt x="100794" y="44314"/>
                </a:cubicBezTo>
                <a:lnTo>
                  <a:pt x="108886" y="5302"/>
                </a:lnTo>
                <a:close/>
                <a:moveTo>
                  <a:pt x="143042" y="187523"/>
                </a:moveTo>
                <a:cubicBezTo>
                  <a:pt x="158994" y="187464"/>
                  <a:pt x="173702" y="178898"/>
                  <a:pt x="181625" y="165054"/>
                </a:cubicBezTo>
                <a:cubicBezTo>
                  <a:pt x="189549" y="151210"/>
                  <a:pt x="189485" y="134190"/>
                  <a:pt x="181458" y="120406"/>
                </a:cubicBezTo>
                <a:cubicBezTo>
                  <a:pt x="173430" y="106621"/>
                  <a:pt x="158659" y="98167"/>
                  <a:pt x="142708" y="98227"/>
                </a:cubicBezTo>
                <a:cubicBezTo>
                  <a:pt x="126756" y="98286"/>
                  <a:pt x="112048" y="106852"/>
                  <a:pt x="104125" y="120696"/>
                </a:cubicBezTo>
                <a:cubicBezTo>
                  <a:pt x="96201" y="134540"/>
                  <a:pt x="96265" y="151560"/>
                  <a:pt x="104292" y="165344"/>
                </a:cubicBezTo>
                <a:cubicBezTo>
                  <a:pt x="112320" y="179129"/>
                  <a:pt x="127091" y="187583"/>
                  <a:pt x="143042" y="187523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850" y="1874044"/>
            <a:ext cx="474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为什么需要理解模型参数？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5850" y="2293144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在深入计算KV Cache之前，我们需要先明确几个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决定显存占用的核心模型参数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。这些参数直接影响：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85850" y="2978944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42864" y="2940844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模型权重的大小和分布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5850" y="3321844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42864" y="3283744"/>
            <a:ext cx="213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Cache的总容量和增长速率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85850" y="3664744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42864" y="3626644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注意力机制的计算复杂度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4350544"/>
            <a:ext cx="5543550" cy="1628775"/>
          </a:xfrm>
          <a:custGeom>
            <a:avLst/>
            <a:gdLst/>
            <a:ahLst/>
            <a:cxnLst/>
            <a:rect l="l" t="t" r="r" b="b"/>
            <a:pathLst>
              <a:path w="5543550" h="1628775">
                <a:moveTo>
                  <a:pt x="0" y="0"/>
                </a:moveTo>
                <a:lnTo>
                  <a:pt x="5429243" y="0"/>
                </a:lnTo>
                <a:cubicBezTo>
                  <a:pt x="5492373" y="0"/>
                  <a:pt x="5543550" y="51177"/>
                  <a:pt x="5543550" y="114307"/>
                </a:cubicBezTo>
                <a:lnTo>
                  <a:pt x="5543550" y="1514468"/>
                </a:lnTo>
                <a:cubicBezTo>
                  <a:pt x="5543550" y="1577598"/>
                  <a:pt x="5492373" y="1628775"/>
                  <a:pt x="5429243" y="1628775"/>
                </a:cubicBez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00050" y="4350544"/>
            <a:ext cx="38100" cy="1628775"/>
          </a:xfrm>
          <a:custGeom>
            <a:avLst/>
            <a:gdLst/>
            <a:ahLst/>
            <a:cxnLst/>
            <a:rect l="l" t="t" r="r" b="b"/>
            <a:pathLst>
              <a:path w="38100" h="1628775">
                <a:moveTo>
                  <a:pt x="0" y="0"/>
                </a:moveTo>
                <a:lnTo>
                  <a:pt x="38100" y="0"/>
                </a:lnTo>
                <a:lnTo>
                  <a:pt x="38100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683419" y="4617244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0" y="35719"/>
                </a:moveTo>
                <a:cubicBezTo>
                  <a:pt x="0" y="16018"/>
                  <a:pt x="16018" y="0"/>
                  <a:pt x="35719" y="0"/>
                </a:cubicBezTo>
                <a:lnTo>
                  <a:pt x="119156" y="0"/>
                </a:lnTo>
                <a:cubicBezTo>
                  <a:pt x="128643" y="0"/>
                  <a:pt x="137740" y="3739"/>
                  <a:pt x="144438" y="10437"/>
                </a:cubicBezTo>
                <a:lnTo>
                  <a:pt x="203876" y="69931"/>
                </a:lnTo>
                <a:cubicBezTo>
                  <a:pt x="210573" y="76628"/>
                  <a:pt x="214313" y="85725"/>
                  <a:pt x="214313" y="95213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35719"/>
                </a:lnTo>
                <a:close/>
                <a:moveTo>
                  <a:pt x="116086" y="32649"/>
                </a:moveTo>
                <a:lnTo>
                  <a:pt x="116086" y="84832"/>
                </a:lnTo>
                <a:cubicBezTo>
                  <a:pt x="116086" y="92255"/>
                  <a:pt x="122058" y="98227"/>
                  <a:pt x="129480" y="98227"/>
                </a:cubicBezTo>
                <a:lnTo>
                  <a:pt x="181663" y="98227"/>
                </a:lnTo>
                <a:lnTo>
                  <a:pt x="116086" y="32649"/>
                </a:lnTo>
                <a:close/>
                <a:moveTo>
                  <a:pt x="86060" y="164976"/>
                </a:moveTo>
                <a:cubicBezTo>
                  <a:pt x="90860" y="159339"/>
                  <a:pt x="90246" y="150912"/>
                  <a:pt x="84609" y="146112"/>
                </a:cubicBezTo>
                <a:cubicBezTo>
                  <a:pt x="78972" y="141312"/>
                  <a:pt x="70545" y="141926"/>
                  <a:pt x="65745" y="147563"/>
                </a:cubicBezTo>
                <a:lnTo>
                  <a:pt x="38956" y="178817"/>
                </a:lnTo>
                <a:cubicBezTo>
                  <a:pt x="34658" y="183840"/>
                  <a:pt x="34658" y="191207"/>
                  <a:pt x="38956" y="196230"/>
                </a:cubicBezTo>
                <a:lnTo>
                  <a:pt x="65745" y="227484"/>
                </a:lnTo>
                <a:cubicBezTo>
                  <a:pt x="70545" y="233121"/>
                  <a:pt x="79028" y="233735"/>
                  <a:pt x="84609" y="228935"/>
                </a:cubicBezTo>
                <a:cubicBezTo>
                  <a:pt x="90190" y="224135"/>
                  <a:pt x="90860" y="215652"/>
                  <a:pt x="86060" y="210071"/>
                </a:cubicBezTo>
                <a:lnTo>
                  <a:pt x="66749" y="187523"/>
                </a:lnTo>
                <a:lnTo>
                  <a:pt x="86060" y="164976"/>
                </a:lnTo>
                <a:close/>
                <a:moveTo>
                  <a:pt x="148568" y="147563"/>
                </a:moveTo>
                <a:cubicBezTo>
                  <a:pt x="143768" y="141926"/>
                  <a:pt x="135285" y="141312"/>
                  <a:pt x="129704" y="146112"/>
                </a:cubicBezTo>
                <a:cubicBezTo>
                  <a:pt x="124123" y="150912"/>
                  <a:pt x="123453" y="159395"/>
                  <a:pt x="128253" y="164976"/>
                </a:cubicBezTo>
                <a:lnTo>
                  <a:pt x="147563" y="187523"/>
                </a:lnTo>
                <a:lnTo>
                  <a:pt x="128253" y="210071"/>
                </a:lnTo>
                <a:cubicBezTo>
                  <a:pt x="123453" y="215708"/>
                  <a:pt x="124067" y="224135"/>
                  <a:pt x="129704" y="228935"/>
                </a:cubicBezTo>
                <a:cubicBezTo>
                  <a:pt x="135341" y="233735"/>
                  <a:pt x="143768" y="233121"/>
                  <a:pt x="148568" y="227484"/>
                </a:cubicBezTo>
                <a:lnTo>
                  <a:pt x="175357" y="196230"/>
                </a:lnTo>
                <a:cubicBezTo>
                  <a:pt x="179654" y="191207"/>
                  <a:pt x="179654" y="183840"/>
                  <a:pt x="175357" y="178817"/>
                </a:cubicBezTo>
                <a:lnTo>
                  <a:pt x="148568" y="147563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85850" y="4579144"/>
            <a:ext cx="474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配置文件来源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85850" y="4998244"/>
            <a:ext cx="4705350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以Hugging Face </a:t>
            </a:r>
            <a:r>
              <a:rPr lang="en-US" sz="1200" dirty="0">
                <a:solidFill>
                  <a:srgbClr val="B89A6A"/>
                </a:solidFill>
                <a:highlight>
                  <a:srgbClr val="3A5A78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transformers 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库中常见的</a:t>
            </a:r>
            <a:r>
              <a:rPr lang="en-US" sz="1200" dirty="0">
                <a:solidFill>
                  <a:srgbClr val="B89A6A"/>
                </a:solidFill>
                <a:highlight>
                  <a:srgbClr val="3A5A78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config.json 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为例，这些参数是模型架构的核心描述。理解这些参数对于准确估算显存至关重要，尤其是在处理使用了GQA技术的现代大模型时。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48400" y="1409700"/>
            <a:ext cx="5562600" cy="4800600"/>
          </a:xfrm>
          <a:custGeom>
            <a:avLst/>
            <a:gdLst/>
            <a:ahLst/>
            <a:cxnLst/>
            <a:rect l="l" t="t" r="r" b="b"/>
            <a:pathLst>
              <a:path w="5562600" h="4800600">
                <a:moveTo>
                  <a:pt x="114302" y="0"/>
                </a:moveTo>
                <a:lnTo>
                  <a:pt x="5448298" y="0"/>
                </a:lnTo>
                <a:cubicBezTo>
                  <a:pt x="5511383" y="0"/>
                  <a:pt x="5562600" y="51217"/>
                  <a:pt x="5562600" y="114302"/>
                </a:cubicBezTo>
                <a:lnTo>
                  <a:pt x="5562600" y="4686298"/>
                </a:lnTo>
                <a:cubicBezTo>
                  <a:pt x="5562600" y="4749383"/>
                  <a:pt x="5511383" y="4800600"/>
                  <a:pt x="5448298" y="4800600"/>
                </a:cubicBezTo>
                <a:lnTo>
                  <a:pt x="114302" y="4800600"/>
                </a:lnTo>
                <a:cubicBezTo>
                  <a:pt x="51217" y="4800600"/>
                  <a:pt x="0" y="4749383"/>
                  <a:pt x="0" y="46862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6419850" y="1638300"/>
            <a:ext cx="521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核心参数影响关系</a:t>
            </a:r>
            <a:endParaRPr lang="en-US" sz="1600" dirty="0"/>
          </a:p>
        </p:txBody>
      </p:sp>
      <p:pic>
        <p:nvPicPr>
          <p:cNvPr id="24" name="Image 0" descr="https://kimi-img.moonshot.cn/pub/slides/26-02-01-22:25:36-d5vm4o57vds4n69n4gn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7000" y="2171700"/>
            <a:ext cx="5105400" cy="3810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3257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核心参数详解（一）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85763" y="1233488"/>
            <a:ext cx="5553075" cy="4371975"/>
          </a:xfrm>
          <a:custGeom>
            <a:avLst/>
            <a:gdLst/>
            <a:ahLst/>
            <a:cxnLst/>
            <a:rect l="l" t="t" r="r" b="b"/>
            <a:pathLst>
              <a:path w="5553075" h="4371975">
                <a:moveTo>
                  <a:pt x="114283" y="0"/>
                </a:moveTo>
                <a:lnTo>
                  <a:pt x="5438792" y="0"/>
                </a:lnTo>
                <a:cubicBezTo>
                  <a:pt x="5501866" y="0"/>
                  <a:pt x="5553075" y="51209"/>
                  <a:pt x="5553075" y="114283"/>
                </a:cubicBezTo>
                <a:lnTo>
                  <a:pt x="5553075" y="4257692"/>
                </a:lnTo>
                <a:cubicBezTo>
                  <a:pt x="5553075" y="4320809"/>
                  <a:pt x="5501909" y="4371975"/>
                  <a:pt x="5438792" y="4371975"/>
                </a:cubicBezTo>
                <a:lnTo>
                  <a:pt x="114283" y="4371975"/>
                </a:lnTo>
                <a:cubicBezTo>
                  <a:pt x="51209" y="4371975"/>
                  <a:pt x="0" y="4320766"/>
                  <a:pt x="0" y="4257692"/>
                </a:cubicBezTo>
                <a:lnTo>
                  <a:pt x="0" y="114283"/>
                </a:lnTo>
                <a:cubicBezTo>
                  <a:pt x="0" y="51209"/>
                  <a:pt x="51209" y="0"/>
                  <a:pt x="114283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19125" y="14668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803597" y="1581150"/>
            <a:ext cx="276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04925" y="1466850"/>
            <a:ext cx="133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hidden_size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04925" y="177165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隐藏层维度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3888" y="2195513"/>
            <a:ext cx="5076825" cy="904875"/>
          </a:xfrm>
          <a:custGeom>
            <a:avLst/>
            <a:gdLst/>
            <a:ahLst/>
            <a:cxnLst/>
            <a:rect l="l" t="t" r="r" b="b"/>
            <a:pathLst>
              <a:path w="5076825" h="904875">
                <a:moveTo>
                  <a:pt x="76200" y="0"/>
                </a:moveTo>
                <a:lnTo>
                  <a:pt x="5000625" y="0"/>
                </a:lnTo>
                <a:cubicBezTo>
                  <a:pt x="5042709" y="0"/>
                  <a:pt x="5076825" y="34116"/>
                  <a:pt x="5076825" y="76200"/>
                </a:cubicBezTo>
                <a:lnTo>
                  <a:pt x="5076825" y="828675"/>
                </a:lnTo>
                <a:cubicBezTo>
                  <a:pt x="5076825" y="870759"/>
                  <a:pt x="5042709" y="904875"/>
                  <a:pt x="5000625" y="904875"/>
                </a:cubicBezTo>
                <a:lnTo>
                  <a:pt x="76200" y="904875"/>
                </a:lnTo>
                <a:cubicBezTo>
                  <a:pt x="34116" y="904875"/>
                  <a:pt x="0" y="870759"/>
                  <a:pt x="0" y="8286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04863" y="24003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75009" y="53578"/>
                </a:moveTo>
                <a:cubicBezTo>
                  <a:pt x="75009" y="47664"/>
                  <a:pt x="79811" y="42863"/>
                  <a:pt x="85725" y="42863"/>
                </a:cubicBezTo>
                <a:cubicBezTo>
                  <a:pt x="91639" y="42863"/>
                  <a:pt x="96441" y="47664"/>
                  <a:pt x="96441" y="53578"/>
                </a:cubicBezTo>
                <a:cubicBezTo>
                  <a:pt x="96441" y="59492"/>
                  <a:pt x="91639" y="64294"/>
                  <a:pt x="85725" y="64294"/>
                </a:cubicBezTo>
                <a:cubicBezTo>
                  <a:pt x="79811" y="64294"/>
                  <a:pt x="75009" y="59492"/>
                  <a:pt x="75009" y="53578"/>
                </a:cubicBezTo>
                <a:close/>
                <a:moveTo>
                  <a:pt x="72330" y="75009"/>
                </a:moveTo>
                <a:lnTo>
                  <a:pt x="88404" y="75009"/>
                </a:lnTo>
                <a:cubicBezTo>
                  <a:pt x="92858" y="75009"/>
                  <a:pt x="96441" y="78592"/>
                  <a:pt x="96441" y="83046"/>
                </a:cubicBezTo>
                <a:lnTo>
                  <a:pt x="96441" y="112514"/>
                </a:lnTo>
                <a:lnTo>
                  <a:pt x="99120" y="112514"/>
                </a:lnTo>
                <a:cubicBezTo>
                  <a:pt x="103573" y="112514"/>
                  <a:pt x="107156" y="116097"/>
                  <a:pt x="107156" y="120551"/>
                </a:cubicBezTo>
                <a:cubicBezTo>
                  <a:pt x="107156" y="125004"/>
                  <a:pt x="103573" y="128588"/>
                  <a:pt x="99120" y="128588"/>
                </a:cubicBezTo>
                <a:lnTo>
                  <a:pt x="72330" y="128588"/>
                </a:lnTo>
                <a:cubicBezTo>
                  <a:pt x="67877" y="128588"/>
                  <a:pt x="64294" y="125004"/>
                  <a:pt x="64294" y="120551"/>
                </a:cubicBezTo>
                <a:cubicBezTo>
                  <a:pt x="64294" y="116097"/>
                  <a:pt x="67877" y="112514"/>
                  <a:pt x="72330" y="112514"/>
                </a:cubicBezTo>
                <a:lnTo>
                  <a:pt x="80367" y="112514"/>
                </a:lnTo>
                <a:lnTo>
                  <a:pt x="80367" y="91083"/>
                </a:lnTo>
                <a:lnTo>
                  <a:pt x="72330" y="91083"/>
                </a:lnTo>
                <a:cubicBezTo>
                  <a:pt x="67877" y="91083"/>
                  <a:pt x="64294" y="87500"/>
                  <a:pt x="64294" y="83046"/>
                </a:cubicBezTo>
                <a:cubicBezTo>
                  <a:pt x="64294" y="78592"/>
                  <a:pt x="67877" y="75009"/>
                  <a:pt x="72330" y="75009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000125" y="235267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81050" y="2695575"/>
            <a:ext cx="4838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模型隐藏层的维度大小，定义了Token Embedding的向量长度。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3888" y="3262313"/>
            <a:ext cx="5076825" cy="914400"/>
          </a:xfrm>
          <a:custGeom>
            <a:avLst/>
            <a:gdLst/>
            <a:ahLst/>
            <a:cxnLst/>
            <a:rect l="l" t="t" r="r" b="b"/>
            <a:pathLst>
              <a:path w="5076825" h="914400">
                <a:moveTo>
                  <a:pt x="76197" y="0"/>
                </a:moveTo>
                <a:lnTo>
                  <a:pt x="5000628" y="0"/>
                </a:lnTo>
                <a:cubicBezTo>
                  <a:pt x="5042710" y="0"/>
                  <a:pt x="5076825" y="34115"/>
                  <a:pt x="5076825" y="76197"/>
                </a:cubicBezTo>
                <a:lnTo>
                  <a:pt x="5076825" y="838203"/>
                </a:lnTo>
                <a:cubicBezTo>
                  <a:pt x="5076825" y="880285"/>
                  <a:pt x="5042710" y="914400"/>
                  <a:pt x="500062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826294" y="34671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32147" y="21431"/>
                </a:moveTo>
                <a:lnTo>
                  <a:pt x="96441" y="21431"/>
                </a:lnTo>
                <a:cubicBezTo>
                  <a:pt x="102368" y="21431"/>
                  <a:pt x="107156" y="26220"/>
                  <a:pt x="107156" y="32147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32147" y="53578"/>
                </a:lnTo>
                <a:cubicBezTo>
                  <a:pt x="26220" y="53578"/>
                  <a:pt x="21431" y="48790"/>
                  <a:pt x="21431" y="42863"/>
                </a:cubicBezTo>
                <a:lnTo>
                  <a:pt x="21431" y="32147"/>
                </a:lnTo>
                <a:cubicBezTo>
                  <a:pt x="21431" y="26220"/>
                  <a:pt x="26220" y="21431"/>
                  <a:pt x="32147" y="21431"/>
                </a:cubicBezTo>
                <a:close/>
                <a:moveTo>
                  <a:pt x="37505" y="77688"/>
                </a:moveTo>
                <a:cubicBezTo>
                  <a:pt x="37505" y="82124"/>
                  <a:pt x="33904" y="85725"/>
                  <a:pt x="29468" y="85725"/>
                </a:cubicBezTo>
                <a:cubicBezTo>
                  <a:pt x="25032" y="85725"/>
                  <a:pt x="21431" y="82124"/>
                  <a:pt x="21431" y="77688"/>
                </a:cubicBezTo>
                <a:cubicBezTo>
                  <a:pt x="21431" y="73253"/>
                  <a:pt x="25032" y="69652"/>
                  <a:pt x="29468" y="69652"/>
                </a:cubicBezTo>
                <a:cubicBezTo>
                  <a:pt x="33904" y="69652"/>
                  <a:pt x="37505" y="73253"/>
                  <a:pt x="37505" y="77688"/>
                </a:cubicBezTo>
                <a:close/>
                <a:moveTo>
                  <a:pt x="64294" y="85725"/>
                </a:moveTo>
                <a:cubicBezTo>
                  <a:pt x="59858" y="85725"/>
                  <a:pt x="56257" y="82124"/>
                  <a:pt x="56257" y="77688"/>
                </a:cubicBezTo>
                <a:cubicBezTo>
                  <a:pt x="56257" y="73253"/>
                  <a:pt x="59858" y="69652"/>
                  <a:pt x="64294" y="69652"/>
                </a:cubicBezTo>
                <a:cubicBezTo>
                  <a:pt x="68729" y="69652"/>
                  <a:pt x="72330" y="73253"/>
                  <a:pt x="72330" y="77688"/>
                </a:cubicBezTo>
                <a:cubicBezTo>
                  <a:pt x="72330" y="82124"/>
                  <a:pt x="68729" y="85725"/>
                  <a:pt x="64294" y="85725"/>
                </a:cubicBezTo>
                <a:close/>
                <a:moveTo>
                  <a:pt x="107156" y="77688"/>
                </a:moveTo>
                <a:cubicBezTo>
                  <a:pt x="107156" y="82124"/>
                  <a:pt x="103555" y="85725"/>
                  <a:pt x="99120" y="85725"/>
                </a:cubicBezTo>
                <a:cubicBezTo>
                  <a:pt x="94684" y="85725"/>
                  <a:pt x="91083" y="82124"/>
                  <a:pt x="91083" y="77688"/>
                </a:cubicBezTo>
                <a:cubicBezTo>
                  <a:pt x="91083" y="73253"/>
                  <a:pt x="94684" y="69652"/>
                  <a:pt x="99120" y="69652"/>
                </a:cubicBezTo>
                <a:cubicBezTo>
                  <a:pt x="103555" y="69652"/>
                  <a:pt x="107156" y="73253"/>
                  <a:pt x="107156" y="77688"/>
                </a:cubicBezTo>
                <a:close/>
                <a:moveTo>
                  <a:pt x="29468" y="117872"/>
                </a:moveTo>
                <a:cubicBezTo>
                  <a:pt x="25032" y="117872"/>
                  <a:pt x="21431" y="114271"/>
                  <a:pt x="21431" y="109835"/>
                </a:cubicBezTo>
                <a:cubicBezTo>
                  <a:pt x="21431" y="105400"/>
                  <a:pt x="25032" y="101798"/>
                  <a:pt x="29468" y="101798"/>
                </a:cubicBezTo>
                <a:cubicBezTo>
                  <a:pt x="33904" y="101798"/>
                  <a:pt x="37505" y="105400"/>
                  <a:pt x="37505" y="109835"/>
                </a:cubicBezTo>
                <a:cubicBezTo>
                  <a:pt x="37505" y="114271"/>
                  <a:pt x="33904" y="117872"/>
                  <a:pt x="29468" y="117872"/>
                </a:cubicBezTo>
                <a:close/>
                <a:moveTo>
                  <a:pt x="72330" y="109835"/>
                </a:moveTo>
                <a:cubicBezTo>
                  <a:pt x="72330" y="114271"/>
                  <a:pt x="68729" y="117872"/>
                  <a:pt x="64294" y="117872"/>
                </a:cubicBezTo>
                <a:cubicBezTo>
                  <a:pt x="59858" y="117872"/>
                  <a:pt x="56257" y="114271"/>
                  <a:pt x="56257" y="109835"/>
                </a:cubicBezTo>
                <a:cubicBezTo>
                  <a:pt x="56257" y="105400"/>
                  <a:pt x="59858" y="101798"/>
                  <a:pt x="64294" y="101798"/>
                </a:cubicBezTo>
                <a:cubicBezTo>
                  <a:pt x="68729" y="101798"/>
                  <a:pt x="72330" y="105400"/>
                  <a:pt x="72330" y="109835"/>
                </a:cubicBezTo>
                <a:close/>
                <a:moveTo>
                  <a:pt x="99120" y="117872"/>
                </a:moveTo>
                <a:cubicBezTo>
                  <a:pt x="94684" y="117872"/>
                  <a:pt x="91083" y="114271"/>
                  <a:pt x="91083" y="109835"/>
                </a:cubicBezTo>
                <a:cubicBezTo>
                  <a:pt x="91083" y="105400"/>
                  <a:pt x="94684" y="101798"/>
                  <a:pt x="99120" y="101798"/>
                </a:cubicBezTo>
                <a:cubicBezTo>
                  <a:pt x="103555" y="101798"/>
                  <a:pt x="107156" y="105400"/>
                  <a:pt x="107156" y="109835"/>
                </a:cubicBezTo>
                <a:cubicBezTo>
                  <a:pt x="107156" y="114271"/>
                  <a:pt x="103555" y="117872"/>
                  <a:pt x="99120" y="117872"/>
                </a:cubicBezTo>
                <a:close/>
                <a:moveTo>
                  <a:pt x="21431" y="141982"/>
                </a:moveTo>
                <a:cubicBezTo>
                  <a:pt x="21431" y="137528"/>
                  <a:pt x="25014" y="133945"/>
                  <a:pt x="29468" y="133945"/>
                </a:cubicBezTo>
                <a:lnTo>
                  <a:pt x="66973" y="133945"/>
                </a:lnTo>
                <a:cubicBezTo>
                  <a:pt x="71426" y="133945"/>
                  <a:pt x="75009" y="137528"/>
                  <a:pt x="75009" y="141982"/>
                </a:cubicBezTo>
                <a:cubicBezTo>
                  <a:pt x="75009" y="146436"/>
                  <a:pt x="71426" y="150019"/>
                  <a:pt x="66973" y="150019"/>
                </a:cubicBezTo>
                <a:lnTo>
                  <a:pt x="29468" y="150019"/>
                </a:lnTo>
                <a:cubicBezTo>
                  <a:pt x="25014" y="150019"/>
                  <a:pt x="21431" y="146436"/>
                  <a:pt x="21431" y="141982"/>
                </a:cubicBezTo>
                <a:close/>
                <a:moveTo>
                  <a:pt x="99120" y="133945"/>
                </a:moveTo>
                <a:cubicBezTo>
                  <a:pt x="103573" y="133945"/>
                  <a:pt x="107156" y="137528"/>
                  <a:pt x="107156" y="141982"/>
                </a:cubicBezTo>
                <a:cubicBezTo>
                  <a:pt x="107156" y="146436"/>
                  <a:pt x="103573" y="150019"/>
                  <a:pt x="99120" y="150019"/>
                </a:cubicBezTo>
                <a:cubicBezTo>
                  <a:pt x="94666" y="150019"/>
                  <a:pt x="91083" y="146436"/>
                  <a:pt x="91083" y="141982"/>
                </a:cubicBezTo>
                <a:cubicBezTo>
                  <a:pt x="91083" y="137528"/>
                  <a:pt x="94666" y="133945"/>
                  <a:pt x="99120" y="13394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1000125" y="341947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关联计算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81050" y="3762375"/>
            <a:ext cx="48387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注意力头维度：</a:t>
            </a:r>
            <a:r>
              <a:rPr lang="en-US" sz="1200" dirty="0">
                <a:solidFill>
                  <a:srgbClr val="B89A6A"/>
                </a:solidFill>
                <a:highlight>
                  <a:srgbClr val="3A5A78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dhead = H / Nattn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3888" y="4333875"/>
            <a:ext cx="5076825" cy="904875"/>
          </a:xfrm>
          <a:custGeom>
            <a:avLst/>
            <a:gdLst/>
            <a:ahLst/>
            <a:cxnLst/>
            <a:rect l="l" t="t" r="r" b="b"/>
            <a:pathLst>
              <a:path w="5076825" h="904875">
                <a:moveTo>
                  <a:pt x="76200" y="0"/>
                </a:moveTo>
                <a:lnTo>
                  <a:pt x="5000625" y="0"/>
                </a:lnTo>
                <a:cubicBezTo>
                  <a:pt x="5042709" y="0"/>
                  <a:pt x="5076825" y="34116"/>
                  <a:pt x="5076825" y="76200"/>
                </a:cubicBezTo>
                <a:lnTo>
                  <a:pt x="5076825" y="828675"/>
                </a:lnTo>
                <a:cubicBezTo>
                  <a:pt x="5076825" y="870759"/>
                  <a:pt x="5042709" y="904875"/>
                  <a:pt x="5000625" y="904875"/>
                </a:cubicBezTo>
                <a:lnTo>
                  <a:pt x="76200" y="904875"/>
                </a:lnTo>
                <a:cubicBezTo>
                  <a:pt x="34116" y="904875"/>
                  <a:pt x="0" y="870759"/>
                  <a:pt x="0" y="8286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04863" y="453866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1000125" y="4491038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显存影响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81050" y="4833938"/>
            <a:ext cx="4838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直接影响模型权重大小和KV Cache的总容量。H越大，显存占用越高。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53163" y="1233488"/>
            <a:ext cx="5553075" cy="4371975"/>
          </a:xfrm>
          <a:custGeom>
            <a:avLst/>
            <a:gdLst/>
            <a:ahLst/>
            <a:cxnLst/>
            <a:rect l="l" t="t" r="r" b="b"/>
            <a:pathLst>
              <a:path w="5553075" h="4371975">
                <a:moveTo>
                  <a:pt x="114283" y="0"/>
                </a:moveTo>
                <a:lnTo>
                  <a:pt x="5438792" y="0"/>
                </a:lnTo>
                <a:cubicBezTo>
                  <a:pt x="5501866" y="0"/>
                  <a:pt x="5553075" y="51209"/>
                  <a:pt x="5553075" y="114283"/>
                </a:cubicBezTo>
                <a:lnTo>
                  <a:pt x="5553075" y="4257692"/>
                </a:lnTo>
                <a:cubicBezTo>
                  <a:pt x="5553075" y="4320809"/>
                  <a:pt x="5501909" y="4371975"/>
                  <a:pt x="5438792" y="4371975"/>
                </a:cubicBezTo>
                <a:lnTo>
                  <a:pt x="114283" y="4371975"/>
                </a:lnTo>
                <a:cubicBezTo>
                  <a:pt x="51209" y="4371975"/>
                  <a:pt x="0" y="4320766"/>
                  <a:pt x="0" y="4257692"/>
                </a:cubicBezTo>
                <a:lnTo>
                  <a:pt x="0" y="114283"/>
                </a:lnTo>
                <a:cubicBezTo>
                  <a:pt x="0" y="51209"/>
                  <a:pt x="51209" y="0"/>
                  <a:pt x="114283" y="0"/>
                </a:cubicBezTo>
                <a:close/>
              </a:path>
            </a:pathLst>
          </a:custGeom>
          <a:gradFill flip="none" rotWithShape="1">
            <a:gsLst>
              <a:gs pos="0">
                <a:srgbClr val="5F7A8C">
                  <a:alpha val="20000"/>
                </a:srgbClr>
              </a:gs>
              <a:gs pos="100000">
                <a:srgbClr val="5F7A8C">
                  <a:alpha val="5000"/>
                </a:srgbClr>
              </a:gs>
            </a:gsLst>
            <a:lin ang="2700000" scaled="1"/>
          </a:gradFill>
          <a:ln w="12700">
            <a:solidFill>
              <a:srgbClr val="5F7A8C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486525" y="14668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693545" y="1581150"/>
            <a:ext cx="238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72325" y="1466850"/>
            <a:ext cx="2124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num_hidden_layers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72325" y="1771650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隐藏层数量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91288" y="2195513"/>
            <a:ext cx="5076825" cy="904875"/>
          </a:xfrm>
          <a:custGeom>
            <a:avLst/>
            <a:gdLst/>
            <a:ahLst/>
            <a:cxnLst/>
            <a:rect l="l" t="t" r="r" b="b"/>
            <a:pathLst>
              <a:path w="5076825" h="904875">
                <a:moveTo>
                  <a:pt x="76200" y="0"/>
                </a:moveTo>
                <a:lnTo>
                  <a:pt x="5000625" y="0"/>
                </a:lnTo>
                <a:cubicBezTo>
                  <a:pt x="5042709" y="0"/>
                  <a:pt x="5076825" y="34116"/>
                  <a:pt x="5076825" y="76200"/>
                </a:cubicBezTo>
                <a:lnTo>
                  <a:pt x="5076825" y="828675"/>
                </a:lnTo>
                <a:cubicBezTo>
                  <a:pt x="5076825" y="870759"/>
                  <a:pt x="5042709" y="904875"/>
                  <a:pt x="5000625" y="904875"/>
                </a:cubicBezTo>
                <a:lnTo>
                  <a:pt x="76200" y="904875"/>
                </a:lnTo>
                <a:cubicBezTo>
                  <a:pt x="34116" y="904875"/>
                  <a:pt x="0" y="870759"/>
                  <a:pt x="0" y="8286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6672263" y="24003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75009" y="53578"/>
                </a:moveTo>
                <a:cubicBezTo>
                  <a:pt x="75009" y="47664"/>
                  <a:pt x="79811" y="42863"/>
                  <a:pt x="85725" y="42863"/>
                </a:cubicBezTo>
                <a:cubicBezTo>
                  <a:pt x="91639" y="42863"/>
                  <a:pt x="96441" y="47664"/>
                  <a:pt x="96441" y="53578"/>
                </a:cubicBezTo>
                <a:cubicBezTo>
                  <a:pt x="96441" y="59492"/>
                  <a:pt x="91639" y="64294"/>
                  <a:pt x="85725" y="64294"/>
                </a:cubicBezTo>
                <a:cubicBezTo>
                  <a:pt x="79811" y="64294"/>
                  <a:pt x="75009" y="59492"/>
                  <a:pt x="75009" y="53578"/>
                </a:cubicBezTo>
                <a:close/>
                <a:moveTo>
                  <a:pt x="72330" y="75009"/>
                </a:moveTo>
                <a:lnTo>
                  <a:pt x="88404" y="75009"/>
                </a:lnTo>
                <a:cubicBezTo>
                  <a:pt x="92858" y="75009"/>
                  <a:pt x="96441" y="78592"/>
                  <a:pt x="96441" y="83046"/>
                </a:cubicBezTo>
                <a:lnTo>
                  <a:pt x="96441" y="112514"/>
                </a:lnTo>
                <a:lnTo>
                  <a:pt x="99120" y="112514"/>
                </a:lnTo>
                <a:cubicBezTo>
                  <a:pt x="103573" y="112514"/>
                  <a:pt x="107156" y="116097"/>
                  <a:pt x="107156" y="120551"/>
                </a:cubicBezTo>
                <a:cubicBezTo>
                  <a:pt x="107156" y="125004"/>
                  <a:pt x="103573" y="128588"/>
                  <a:pt x="99120" y="128588"/>
                </a:cubicBezTo>
                <a:lnTo>
                  <a:pt x="72330" y="128588"/>
                </a:lnTo>
                <a:cubicBezTo>
                  <a:pt x="67877" y="128588"/>
                  <a:pt x="64294" y="125004"/>
                  <a:pt x="64294" y="120551"/>
                </a:cubicBezTo>
                <a:cubicBezTo>
                  <a:pt x="64294" y="116097"/>
                  <a:pt x="67877" y="112514"/>
                  <a:pt x="72330" y="112514"/>
                </a:cubicBezTo>
                <a:lnTo>
                  <a:pt x="80367" y="112514"/>
                </a:lnTo>
                <a:lnTo>
                  <a:pt x="80367" y="91083"/>
                </a:lnTo>
                <a:lnTo>
                  <a:pt x="72330" y="91083"/>
                </a:lnTo>
                <a:cubicBezTo>
                  <a:pt x="67877" y="91083"/>
                  <a:pt x="64294" y="87500"/>
                  <a:pt x="64294" y="83046"/>
                </a:cubicBezTo>
                <a:cubicBezTo>
                  <a:pt x="64294" y="78592"/>
                  <a:pt x="67877" y="75009"/>
                  <a:pt x="72330" y="75009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6867525" y="235267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648450" y="2695575"/>
            <a:ext cx="4838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模型的层数（Transformer Blocks的堆叠数量）。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91288" y="3262313"/>
            <a:ext cx="5076825" cy="1038225"/>
          </a:xfrm>
          <a:custGeom>
            <a:avLst/>
            <a:gdLst/>
            <a:ahLst/>
            <a:cxnLst/>
            <a:rect l="l" t="t" r="r" b="b"/>
            <a:pathLst>
              <a:path w="5076825" h="1038225">
                <a:moveTo>
                  <a:pt x="76195" y="0"/>
                </a:moveTo>
                <a:lnTo>
                  <a:pt x="5000630" y="0"/>
                </a:lnTo>
                <a:cubicBezTo>
                  <a:pt x="5042711" y="0"/>
                  <a:pt x="5076825" y="34114"/>
                  <a:pt x="5076825" y="76195"/>
                </a:cubicBezTo>
                <a:lnTo>
                  <a:pt x="5076825" y="962030"/>
                </a:lnTo>
                <a:cubicBezTo>
                  <a:pt x="5076825" y="1004111"/>
                  <a:pt x="5042711" y="1038225"/>
                  <a:pt x="5000630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6672263" y="34671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7856" y="1741"/>
                </a:moveTo>
                <a:cubicBezTo>
                  <a:pt x="82845" y="-569"/>
                  <a:pt x="88605" y="-569"/>
                  <a:pt x="93594" y="1741"/>
                </a:cubicBezTo>
                <a:lnTo>
                  <a:pt x="166795" y="35562"/>
                </a:lnTo>
                <a:cubicBezTo>
                  <a:pt x="169642" y="36868"/>
                  <a:pt x="171450" y="39715"/>
                  <a:pt x="171450" y="42863"/>
                </a:cubicBezTo>
                <a:cubicBezTo>
                  <a:pt x="171450" y="46010"/>
                  <a:pt x="169642" y="48857"/>
                  <a:pt x="166795" y="50163"/>
                </a:cubicBezTo>
                <a:lnTo>
                  <a:pt x="93594" y="83984"/>
                </a:lnTo>
                <a:cubicBezTo>
                  <a:pt x="88605" y="86294"/>
                  <a:pt x="82845" y="86294"/>
                  <a:pt x="77856" y="83984"/>
                </a:cubicBezTo>
                <a:lnTo>
                  <a:pt x="4655" y="50163"/>
                </a:lnTo>
                <a:cubicBezTo>
                  <a:pt x="1808" y="48823"/>
                  <a:pt x="0" y="45977"/>
                  <a:pt x="0" y="42863"/>
                </a:cubicBezTo>
                <a:cubicBezTo>
                  <a:pt x="0" y="39748"/>
                  <a:pt x="1808" y="36868"/>
                  <a:pt x="4655" y="35562"/>
                </a:cubicBezTo>
                <a:lnTo>
                  <a:pt x="77856" y="1741"/>
                </a:lnTo>
                <a:close/>
                <a:moveTo>
                  <a:pt x="16107" y="73134"/>
                </a:moveTo>
                <a:lnTo>
                  <a:pt x="71125" y="98550"/>
                </a:lnTo>
                <a:cubicBezTo>
                  <a:pt x="80401" y="102837"/>
                  <a:pt x="91083" y="102837"/>
                  <a:pt x="100359" y="98550"/>
                </a:cubicBezTo>
                <a:lnTo>
                  <a:pt x="155377" y="73134"/>
                </a:lnTo>
                <a:lnTo>
                  <a:pt x="166795" y="78425"/>
                </a:lnTo>
                <a:cubicBezTo>
                  <a:pt x="169642" y="79731"/>
                  <a:pt x="171450" y="82577"/>
                  <a:pt x="171450" y="85725"/>
                </a:cubicBezTo>
                <a:cubicBezTo>
                  <a:pt x="171450" y="88873"/>
                  <a:pt x="169642" y="91719"/>
                  <a:pt x="166795" y="93025"/>
                </a:cubicBezTo>
                <a:lnTo>
                  <a:pt x="93594" y="126846"/>
                </a:lnTo>
                <a:cubicBezTo>
                  <a:pt x="88605" y="129157"/>
                  <a:pt x="82845" y="129157"/>
                  <a:pt x="77856" y="126846"/>
                </a:cubicBezTo>
                <a:lnTo>
                  <a:pt x="4655" y="93025"/>
                </a:lnTo>
                <a:cubicBezTo>
                  <a:pt x="1808" y="91686"/>
                  <a:pt x="0" y="88839"/>
                  <a:pt x="0" y="85725"/>
                </a:cubicBezTo>
                <a:cubicBezTo>
                  <a:pt x="0" y="82611"/>
                  <a:pt x="1808" y="79731"/>
                  <a:pt x="4655" y="78425"/>
                </a:cubicBezTo>
                <a:lnTo>
                  <a:pt x="16073" y="73134"/>
                </a:lnTo>
                <a:close/>
                <a:moveTo>
                  <a:pt x="4655" y="121287"/>
                </a:moveTo>
                <a:lnTo>
                  <a:pt x="16073" y="115997"/>
                </a:lnTo>
                <a:lnTo>
                  <a:pt x="71091" y="141413"/>
                </a:lnTo>
                <a:cubicBezTo>
                  <a:pt x="80367" y="145699"/>
                  <a:pt x="91049" y="145699"/>
                  <a:pt x="100325" y="141413"/>
                </a:cubicBezTo>
                <a:lnTo>
                  <a:pt x="155343" y="115997"/>
                </a:lnTo>
                <a:lnTo>
                  <a:pt x="166762" y="121287"/>
                </a:lnTo>
                <a:cubicBezTo>
                  <a:pt x="169608" y="122593"/>
                  <a:pt x="171417" y="125440"/>
                  <a:pt x="171417" y="128588"/>
                </a:cubicBezTo>
                <a:cubicBezTo>
                  <a:pt x="171417" y="131735"/>
                  <a:pt x="169608" y="134582"/>
                  <a:pt x="166762" y="135888"/>
                </a:cubicBezTo>
                <a:lnTo>
                  <a:pt x="93561" y="169709"/>
                </a:lnTo>
                <a:cubicBezTo>
                  <a:pt x="88571" y="172019"/>
                  <a:pt x="82812" y="172019"/>
                  <a:pt x="77822" y="169709"/>
                </a:cubicBezTo>
                <a:lnTo>
                  <a:pt x="4655" y="135888"/>
                </a:lnTo>
                <a:cubicBezTo>
                  <a:pt x="1808" y="134548"/>
                  <a:pt x="0" y="131702"/>
                  <a:pt x="0" y="128588"/>
                </a:cubicBezTo>
                <a:cubicBezTo>
                  <a:pt x="0" y="125473"/>
                  <a:pt x="1808" y="122593"/>
                  <a:pt x="4655" y="121287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6867525" y="341947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结构示意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74695" y="37623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8236595" y="37623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731895" y="37623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8693795" y="37623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89095" y="3819525"/>
            <a:ext cx="238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...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403631" y="37623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9365531" y="37623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91288" y="4462463"/>
            <a:ext cx="5076825" cy="904875"/>
          </a:xfrm>
          <a:custGeom>
            <a:avLst/>
            <a:gdLst/>
            <a:ahLst/>
            <a:cxnLst/>
            <a:rect l="l" t="t" r="r" b="b"/>
            <a:pathLst>
              <a:path w="5076825" h="904875">
                <a:moveTo>
                  <a:pt x="76200" y="0"/>
                </a:moveTo>
                <a:lnTo>
                  <a:pt x="5000625" y="0"/>
                </a:lnTo>
                <a:cubicBezTo>
                  <a:pt x="5042709" y="0"/>
                  <a:pt x="5076825" y="34116"/>
                  <a:pt x="5076825" y="76200"/>
                </a:cubicBezTo>
                <a:lnTo>
                  <a:pt x="5076825" y="828675"/>
                </a:lnTo>
                <a:cubicBezTo>
                  <a:pt x="5076825" y="870759"/>
                  <a:pt x="5042709" y="904875"/>
                  <a:pt x="5000625" y="904875"/>
                </a:cubicBezTo>
                <a:lnTo>
                  <a:pt x="76200" y="904875"/>
                </a:lnTo>
                <a:cubicBezTo>
                  <a:pt x="34116" y="904875"/>
                  <a:pt x="0" y="870759"/>
                  <a:pt x="0" y="8286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6672263" y="4667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6867525" y="461962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显存影响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648450" y="4962525"/>
            <a:ext cx="4838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层数越多，需要缓存的KV对就越多，KV Cache显存线性增长。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85763" y="5843588"/>
            <a:ext cx="5591175" cy="542925"/>
          </a:xfrm>
          <a:custGeom>
            <a:avLst/>
            <a:gdLst/>
            <a:ahLst/>
            <a:cxnLst/>
            <a:rect l="l" t="t" r="r" b="b"/>
            <a:pathLst>
              <a:path w="5591175" h="542925">
                <a:moveTo>
                  <a:pt x="76200" y="0"/>
                </a:moveTo>
                <a:lnTo>
                  <a:pt x="5514975" y="0"/>
                </a:lnTo>
                <a:cubicBezTo>
                  <a:pt x="5557059" y="0"/>
                  <a:pt x="5591175" y="34116"/>
                  <a:pt x="5591175" y="76200"/>
                </a:cubicBezTo>
                <a:lnTo>
                  <a:pt x="5591175" y="466725"/>
                </a:lnTo>
                <a:cubicBezTo>
                  <a:pt x="5591175" y="508809"/>
                  <a:pt x="5557059" y="542925"/>
                  <a:pt x="551497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581025" y="6043613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790575" y="6000750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Qwen3-0.6B示例：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 = 1024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215063" y="5843588"/>
            <a:ext cx="5591175" cy="542925"/>
          </a:xfrm>
          <a:custGeom>
            <a:avLst/>
            <a:gdLst/>
            <a:ahLst/>
            <a:cxnLst/>
            <a:rect l="l" t="t" r="r" b="b"/>
            <a:pathLst>
              <a:path w="5591175" h="542925">
                <a:moveTo>
                  <a:pt x="76200" y="0"/>
                </a:moveTo>
                <a:lnTo>
                  <a:pt x="5514975" y="0"/>
                </a:lnTo>
                <a:cubicBezTo>
                  <a:pt x="5557059" y="0"/>
                  <a:pt x="5591175" y="34116"/>
                  <a:pt x="5591175" y="76200"/>
                </a:cubicBezTo>
                <a:lnTo>
                  <a:pt x="5591175" y="466725"/>
                </a:lnTo>
                <a:cubicBezTo>
                  <a:pt x="5591175" y="508809"/>
                  <a:pt x="5557059" y="542925"/>
                  <a:pt x="551497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F7A8C">
              <a:alpha val="1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6410325" y="6043613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6619875" y="6000750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Qwen3-0.6B示例：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 = 28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391914" y="365125"/>
            <a:ext cx="23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0250" y="317500"/>
            <a:ext cx="27146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核心参数详解（二）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730250"/>
            <a:ext cx="11557000" cy="31750"/>
          </a:xfrm>
          <a:custGeom>
            <a:avLst/>
            <a:gdLst/>
            <a:ahLst/>
            <a:cxnLst/>
            <a:rect l="l" t="t" r="r" b="b"/>
            <a:pathLst>
              <a:path w="11557000" h="31750">
                <a:moveTo>
                  <a:pt x="0" y="0"/>
                </a:moveTo>
                <a:lnTo>
                  <a:pt x="11557000" y="0"/>
                </a:lnTo>
                <a:lnTo>
                  <a:pt x="11557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21469" y="1450144"/>
            <a:ext cx="5643563" cy="2643188"/>
          </a:xfrm>
          <a:custGeom>
            <a:avLst/>
            <a:gdLst/>
            <a:ahLst/>
            <a:cxnLst/>
            <a:rect l="l" t="t" r="r" b="b"/>
            <a:pathLst>
              <a:path w="5643563" h="2643188">
                <a:moveTo>
                  <a:pt x="95260" y="0"/>
                </a:moveTo>
                <a:lnTo>
                  <a:pt x="5548302" y="0"/>
                </a:lnTo>
                <a:cubicBezTo>
                  <a:pt x="5600913" y="0"/>
                  <a:pt x="5643563" y="42650"/>
                  <a:pt x="5643563" y="95260"/>
                </a:cubicBezTo>
                <a:lnTo>
                  <a:pt x="5643563" y="2547927"/>
                </a:lnTo>
                <a:cubicBezTo>
                  <a:pt x="5643563" y="2600538"/>
                  <a:pt x="5600913" y="2643188"/>
                  <a:pt x="5548302" y="2643188"/>
                </a:cubicBezTo>
                <a:lnTo>
                  <a:pt x="95260" y="2643188"/>
                </a:lnTo>
                <a:cubicBezTo>
                  <a:pt x="42650" y="2643188"/>
                  <a:pt x="0" y="2600538"/>
                  <a:pt x="0" y="2547927"/>
                </a:cubicBezTo>
                <a:lnTo>
                  <a:pt x="0" y="95260"/>
                </a:lnTo>
                <a:cubicBezTo>
                  <a:pt x="0" y="42650"/>
                  <a:pt x="42650" y="0"/>
                  <a:pt x="95260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5000"/>
                </a:srgbClr>
              </a:gs>
            </a:gsLst>
            <a:lin ang="2700000" scaled="1"/>
          </a:gra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5938" y="1644613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564059" y="1755738"/>
            <a:ext cx="428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N</a:t>
            </a:r>
            <a:r>
              <a:rPr lang="en-US" sz="938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attn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87438" y="1644613"/>
            <a:ext cx="1960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num_attention_heads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7438" y="1898613"/>
            <a:ext cx="1928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注意力头总数量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9906" y="2251832"/>
            <a:ext cx="5246688" cy="754063"/>
          </a:xfrm>
          <a:custGeom>
            <a:avLst/>
            <a:gdLst/>
            <a:ahLst/>
            <a:cxnLst/>
            <a:rect l="l" t="t" r="r" b="b"/>
            <a:pathLst>
              <a:path w="5246688" h="754063">
                <a:moveTo>
                  <a:pt x="63500" y="0"/>
                </a:moveTo>
                <a:lnTo>
                  <a:pt x="5183188" y="0"/>
                </a:lnTo>
                <a:cubicBezTo>
                  <a:pt x="5218258" y="0"/>
                  <a:pt x="5246688" y="28430"/>
                  <a:pt x="5246688" y="63500"/>
                </a:cubicBezTo>
                <a:lnTo>
                  <a:pt x="5246688" y="690563"/>
                </a:lnTo>
                <a:cubicBezTo>
                  <a:pt x="5246688" y="725633"/>
                  <a:pt x="5218258" y="754063"/>
                  <a:pt x="5183188" y="754063"/>
                </a:cubicBezTo>
                <a:lnTo>
                  <a:pt x="63500" y="754063"/>
                </a:lnTo>
                <a:cubicBezTo>
                  <a:pt x="28430" y="754063"/>
                  <a:pt x="0" y="725633"/>
                  <a:pt x="0" y="690563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650875" y="2382800"/>
            <a:ext cx="5056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0875" y="2668550"/>
            <a:ext cx="5048250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Transformer中多头注意力机制的头数量。每个头独立学习不同的注意力模式。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19906" y="3140832"/>
            <a:ext cx="5246688" cy="754063"/>
          </a:xfrm>
          <a:custGeom>
            <a:avLst/>
            <a:gdLst/>
            <a:ahLst/>
            <a:cxnLst/>
            <a:rect l="l" t="t" r="r" b="b"/>
            <a:pathLst>
              <a:path w="5246688" h="754063">
                <a:moveTo>
                  <a:pt x="63500" y="0"/>
                </a:moveTo>
                <a:lnTo>
                  <a:pt x="5183188" y="0"/>
                </a:lnTo>
                <a:cubicBezTo>
                  <a:pt x="5218258" y="0"/>
                  <a:pt x="5246688" y="28430"/>
                  <a:pt x="5246688" y="63500"/>
                </a:cubicBezTo>
                <a:lnTo>
                  <a:pt x="5246688" y="690563"/>
                </a:lnTo>
                <a:cubicBezTo>
                  <a:pt x="5246688" y="725633"/>
                  <a:pt x="5218258" y="754063"/>
                  <a:pt x="5183188" y="754063"/>
                </a:cubicBezTo>
                <a:lnTo>
                  <a:pt x="63500" y="754063"/>
                </a:lnTo>
                <a:cubicBezTo>
                  <a:pt x="28430" y="754063"/>
                  <a:pt x="0" y="725633"/>
                  <a:pt x="0" y="690563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50875" y="3271800"/>
            <a:ext cx="5056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显存影响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0875" y="3557550"/>
            <a:ext cx="5048250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影响注意力计算的并行度和复杂度，但对KV Cache显存的直接影响取决于N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26969" y="1450144"/>
            <a:ext cx="5643563" cy="2643188"/>
          </a:xfrm>
          <a:custGeom>
            <a:avLst/>
            <a:gdLst/>
            <a:ahLst/>
            <a:cxnLst/>
            <a:rect l="l" t="t" r="r" b="b"/>
            <a:pathLst>
              <a:path w="5643563" h="2643188">
                <a:moveTo>
                  <a:pt x="95260" y="0"/>
                </a:moveTo>
                <a:lnTo>
                  <a:pt x="5548302" y="0"/>
                </a:lnTo>
                <a:cubicBezTo>
                  <a:pt x="5600913" y="0"/>
                  <a:pt x="5643563" y="42650"/>
                  <a:pt x="5643563" y="95260"/>
                </a:cubicBezTo>
                <a:lnTo>
                  <a:pt x="5643563" y="2547927"/>
                </a:lnTo>
                <a:cubicBezTo>
                  <a:pt x="5643563" y="2600538"/>
                  <a:pt x="5600913" y="2643188"/>
                  <a:pt x="5548302" y="2643188"/>
                </a:cubicBezTo>
                <a:lnTo>
                  <a:pt x="95260" y="2643188"/>
                </a:lnTo>
                <a:cubicBezTo>
                  <a:pt x="42650" y="2643188"/>
                  <a:pt x="0" y="2600538"/>
                  <a:pt x="0" y="2547927"/>
                </a:cubicBezTo>
                <a:lnTo>
                  <a:pt x="0" y="95260"/>
                </a:lnTo>
                <a:cubicBezTo>
                  <a:pt x="0" y="42650"/>
                  <a:pt x="42650" y="0"/>
                  <a:pt x="9526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6421438" y="1644613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6517866" y="1755738"/>
            <a:ext cx="333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N</a:t>
            </a:r>
            <a:r>
              <a:rPr lang="en-US" sz="938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kv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92938" y="1644613"/>
            <a:ext cx="2024062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num_key_value_heads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92938" y="1898613"/>
            <a:ext cx="1992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KV头数量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25406" y="2251832"/>
            <a:ext cx="5246688" cy="754063"/>
          </a:xfrm>
          <a:custGeom>
            <a:avLst/>
            <a:gdLst/>
            <a:ahLst/>
            <a:cxnLst/>
            <a:rect l="l" t="t" r="r" b="b"/>
            <a:pathLst>
              <a:path w="5246688" h="754063">
                <a:moveTo>
                  <a:pt x="63500" y="0"/>
                </a:moveTo>
                <a:lnTo>
                  <a:pt x="5183188" y="0"/>
                </a:lnTo>
                <a:cubicBezTo>
                  <a:pt x="5218258" y="0"/>
                  <a:pt x="5246688" y="28430"/>
                  <a:pt x="5246688" y="63500"/>
                </a:cubicBezTo>
                <a:lnTo>
                  <a:pt x="5246688" y="690563"/>
                </a:lnTo>
                <a:cubicBezTo>
                  <a:pt x="5246688" y="725633"/>
                  <a:pt x="5218258" y="754063"/>
                  <a:pt x="5183188" y="754063"/>
                </a:cubicBezTo>
                <a:lnTo>
                  <a:pt x="63500" y="754063"/>
                </a:lnTo>
                <a:cubicBezTo>
                  <a:pt x="28430" y="754063"/>
                  <a:pt x="0" y="725633"/>
                  <a:pt x="0" y="690563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6556375" y="2382800"/>
            <a:ext cx="5056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56375" y="2668550"/>
            <a:ext cx="5048250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用于Key和Value的头数量。这是</a:t>
            </a: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GQA/MQA优化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的核心参数。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25406" y="3140832"/>
            <a:ext cx="5246688" cy="754063"/>
          </a:xfrm>
          <a:custGeom>
            <a:avLst/>
            <a:gdLst/>
            <a:ahLst/>
            <a:cxnLst/>
            <a:rect l="l" t="t" r="r" b="b"/>
            <a:pathLst>
              <a:path w="5246688" h="754063">
                <a:moveTo>
                  <a:pt x="63500" y="0"/>
                </a:moveTo>
                <a:lnTo>
                  <a:pt x="5183188" y="0"/>
                </a:lnTo>
                <a:cubicBezTo>
                  <a:pt x="5218258" y="0"/>
                  <a:pt x="5246688" y="28430"/>
                  <a:pt x="5246688" y="63500"/>
                </a:cubicBezTo>
                <a:lnTo>
                  <a:pt x="5246688" y="690563"/>
                </a:lnTo>
                <a:cubicBezTo>
                  <a:pt x="5246688" y="725633"/>
                  <a:pt x="5218258" y="754063"/>
                  <a:pt x="5183188" y="754063"/>
                </a:cubicBezTo>
                <a:lnTo>
                  <a:pt x="63500" y="754063"/>
                </a:lnTo>
                <a:cubicBezTo>
                  <a:pt x="28430" y="754063"/>
                  <a:pt x="0" y="725633"/>
                  <a:pt x="0" y="690563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6556375" y="3271800"/>
            <a:ext cx="5056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显存影响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56375" y="3557550"/>
            <a:ext cx="5048250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直接决定KV Cache的显存占用。N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越小，KV Cache显存越低。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1469" y="4291769"/>
            <a:ext cx="11549063" cy="2722563"/>
          </a:xfrm>
          <a:custGeom>
            <a:avLst/>
            <a:gdLst/>
            <a:ahLst/>
            <a:cxnLst/>
            <a:rect l="l" t="t" r="r" b="b"/>
            <a:pathLst>
              <a:path w="11549063" h="2722563">
                <a:moveTo>
                  <a:pt x="95262" y="0"/>
                </a:moveTo>
                <a:lnTo>
                  <a:pt x="11453800" y="0"/>
                </a:lnTo>
                <a:cubicBezTo>
                  <a:pt x="11506412" y="0"/>
                  <a:pt x="11549063" y="42650"/>
                  <a:pt x="11549063" y="95262"/>
                </a:cubicBezTo>
                <a:lnTo>
                  <a:pt x="11549063" y="2627300"/>
                </a:lnTo>
                <a:cubicBezTo>
                  <a:pt x="11549062" y="2679912"/>
                  <a:pt x="11506412" y="2722563"/>
                  <a:pt x="11453800" y="2722563"/>
                </a:cubicBezTo>
                <a:lnTo>
                  <a:pt x="95262" y="2722563"/>
                </a:lnTo>
                <a:cubicBezTo>
                  <a:pt x="42650" y="2722563"/>
                  <a:pt x="0" y="2679912"/>
                  <a:pt x="0" y="2627300"/>
                </a:cubicBezTo>
                <a:lnTo>
                  <a:pt x="0" y="95262"/>
                </a:lnTo>
                <a:cubicBezTo>
                  <a:pt x="0" y="42650"/>
                  <a:pt x="42650" y="0"/>
                  <a:pt x="95262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468313" y="4486238"/>
            <a:ext cx="11255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三种注意力机制对比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19906" y="4902957"/>
            <a:ext cx="3587750" cy="1912938"/>
          </a:xfrm>
          <a:custGeom>
            <a:avLst/>
            <a:gdLst/>
            <a:ahLst/>
            <a:cxnLst/>
            <a:rect l="l" t="t" r="r" b="b"/>
            <a:pathLst>
              <a:path w="3587750" h="1912938">
                <a:moveTo>
                  <a:pt x="63510" y="0"/>
                </a:moveTo>
                <a:lnTo>
                  <a:pt x="3524240" y="0"/>
                </a:lnTo>
                <a:cubicBezTo>
                  <a:pt x="3559316" y="0"/>
                  <a:pt x="3587750" y="28434"/>
                  <a:pt x="3587750" y="63510"/>
                </a:cubicBezTo>
                <a:lnTo>
                  <a:pt x="3587750" y="1849428"/>
                </a:lnTo>
                <a:cubicBezTo>
                  <a:pt x="3587750" y="1884503"/>
                  <a:pt x="3559316" y="1912938"/>
                  <a:pt x="3524240" y="1912938"/>
                </a:cubicBezTo>
                <a:lnTo>
                  <a:pt x="63510" y="1912938"/>
                </a:lnTo>
                <a:cubicBezTo>
                  <a:pt x="28434" y="1912938"/>
                  <a:pt x="0" y="1884503"/>
                  <a:pt x="0" y="1849428"/>
                </a:cubicBezTo>
                <a:lnTo>
                  <a:pt x="0" y="63510"/>
                </a:lnTo>
                <a:cubicBezTo>
                  <a:pt x="0" y="28458"/>
                  <a:pt x="28458" y="0"/>
                  <a:pt x="6351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2121917" y="50656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2110073" y="5145050"/>
            <a:ext cx="404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MHA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2938" y="5541925"/>
            <a:ext cx="3341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Multi-Head Attention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0875" y="5764175"/>
            <a:ext cx="3325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多头注意力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82625" y="6081675"/>
            <a:ext cx="3262313" cy="571500"/>
          </a:xfrm>
          <a:custGeom>
            <a:avLst/>
            <a:gdLst/>
            <a:ahLst/>
            <a:cxnLst/>
            <a:rect l="l" t="t" r="r" b="b"/>
            <a:pathLst>
              <a:path w="3262313" h="571500">
                <a:moveTo>
                  <a:pt x="63499" y="0"/>
                </a:moveTo>
                <a:lnTo>
                  <a:pt x="3198813" y="0"/>
                </a:lnTo>
                <a:cubicBezTo>
                  <a:pt x="3233883" y="0"/>
                  <a:pt x="3262313" y="28430"/>
                  <a:pt x="3262313" y="63499"/>
                </a:cubicBezTo>
                <a:lnTo>
                  <a:pt x="3262313" y="508001"/>
                </a:lnTo>
                <a:cubicBezTo>
                  <a:pt x="3262313" y="543070"/>
                  <a:pt x="3233883" y="571500"/>
                  <a:pt x="3198813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3A5A7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46125" y="6176925"/>
            <a:ext cx="3135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50094" y="6399175"/>
            <a:ext cx="312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Cache最大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303427" y="4902957"/>
            <a:ext cx="3587750" cy="1912938"/>
          </a:xfrm>
          <a:custGeom>
            <a:avLst/>
            <a:gdLst/>
            <a:ahLst/>
            <a:cxnLst/>
            <a:rect l="l" t="t" r="r" b="b"/>
            <a:pathLst>
              <a:path w="3587750" h="1912938">
                <a:moveTo>
                  <a:pt x="63510" y="0"/>
                </a:moveTo>
                <a:lnTo>
                  <a:pt x="3524240" y="0"/>
                </a:lnTo>
                <a:cubicBezTo>
                  <a:pt x="3559316" y="0"/>
                  <a:pt x="3587750" y="28434"/>
                  <a:pt x="3587750" y="63510"/>
                </a:cubicBezTo>
                <a:lnTo>
                  <a:pt x="3587750" y="1849428"/>
                </a:lnTo>
                <a:cubicBezTo>
                  <a:pt x="3587750" y="1884503"/>
                  <a:pt x="3559316" y="1912938"/>
                  <a:pt x="3524240" y="1912938"/>
                </a:cubicBezTo>
                <a:lnTo>
                  <a:pt x="63510" y="1912938"/>
                </a:lnTo>
                <a:cubicBezTo>
                  <a:pt x="28434" y="1912938"/>
                  <a:pt x="0" y="1884503"/>
                  <a:pt x="0" y="1849428"/>
                </a:cubicBezTo>
                <a:lnTo>
                  <a:pt x="0" y="63510"/>
                </a:lnTo>
                <a:cubicBezTo>
                  <a:pt x="0" y="28458"/>
                  <a:pt x="28458" y="0"/>
                  <a:pt x="6351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5905438" y="50656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5900911" y="5145050"/>
            <a:ext cx="388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GQA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26458" y="5541925"/>
            <a:ext cx="3341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Grouped-Query Attention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434396" y="5764175"/>
            <a:ext cx="3325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分组查询注意力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466146" y="6081675"/>
            <a:ext cx="3262313" cy="571500"/>
          </a:xfrm>
          <a:custGeom>
            <a:avLst/>
            <a:gdLst/>
            <a:ahLst/>
            <a:cxnLst/>
            <a:rect l="l" t="t" r="r" b="b"/>
            <a:pathLst>
              <a:path w="3262313" h="571500">
                <a:moveTo>
                  <a:pt x="63499" y="0"/>
                </a:moveTo>
                <a:lnTo>
                  <a:pt x="3198813" y="0"/>
                </a:lnTo>
                <a:cubicBezTo>
                  <a:pt x="3233883" y="0"/>
                  <a:pt x="3262313" y="28430"/>
                  <a:pt x="3262313" y="63499"/>
                </a:cubicBezTo>
                <a:lnTo>
                  <a:pt x="3262313" y="508001"/>
                </a:lnTo>
                <a:cubicBezTo>
                  <a:pt x="3262313" y="543070"/>
                  <a:pt x="3233883" y="571500"/>
                  <a:pt x="3198813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4529646" y="6176925"/>
            <a:ext cx="3135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&lt; 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533615" y="6399175"/>
            <a:ext cx="312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Cache显著降低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086948" y="4902957"/>
            <a:ext cx="3587750" cy="1912938"/>
          </a:xfrm>
          <a:custGeom>
            <a:avLst/>
            <a:gdLst/>
            <a:ahLst/>
            <a:cxnLst/>
            <a:rect l="l" t="t" r="r" b="b"/>
            <a:pathLst>
              <a:path w="3587750" h="1912938">
                <a:moveTo>
                  <a:pt x="63510" y="0"/>
                </a:moveTo>
                <a:lnTo>
                  <a:pt x="3524240" y="0"/>
                </a:lnTo>
                <a:cubicBezTo>
                  <a:pt x="3559316" y="0"/>
                  <a:pt x="3587750" y="28434"/>
                  <a:pt x="3587750" y="63510"/>
                </a:cubicBezTo>
                <a:lnTo>
                  <a:pt x="3587750" y="1849428"/>
                </a:lnTo>
                <a:cubicBezTo>
                  <a:pt x="3587750" y="1884503"/>
                  <a:pt x="3559316" y="1912938"/>
                  <a:pt x="3524240" y="1912938"/>
                </a:cubicBezTo>
                <a:lnTo>
                  <a:pt x="63510" y="1912938"/>
                </a:lnTo>
                <a:cubicBezTo>
                  <a:pt x="28434" y="1912938"/>
                  <a:pt x="0" y="1884503"/>
                  <a:pt x="0" y="1849428"/>
                </a:cubicBezTo>
                <a:lnTo>
                  <a:pt x="0" y="63510"/>
                </a:lnTo>
                <a:cubicBezTo>
                  <a:pt x="0" y="28458"/>
                  <a:pt x="28458" y="0"/>
                  <a:pt x="6351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9688959" y="50656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9671286" y="5145050"/>
            <a:ext cx="412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MQA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09979" y="5541925"/>
            <a:ext cx="3341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Multi-Query Attention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17917" y="5764175"/>
            <a:ext cx="3325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多查询注意力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49667" y="6081675"/>
            <a:ext cx="3262313" cy="571500"/>
          </a:xfrm>
          <a:custGeom>
            <a:avLst/>
            <a:gdLst/>
            <a:ahLst/>
            <a:cxnLst/>
            <a:rect l="l" t="t" r="r" b="b"/>
            <a:pathLst>
              <a:path w="3262313" h="571500">
                <a:moveTo>
                  <a:pt x="63499" y="0"/>
                </a:moveTo>
                <a:lnTo>
                  <a:pt x="3198813" y="0"/>
                </a:lnTo>
                <a:cubicBezTo>
                  <a:pt x="3233883" y="0"/>
                  <a:pt x="3262313" y="28430"/>
                  <a:pt x="3262313" y="63499"/>
                </a:cubicBezTo>
                <a:lnTo>
                  <a:pt x="3262313" y="508001"/>
                </a:lnTo>
                <a:cubicBezTo>
                  <a:pt x="3262313" y="543070"/>
                  <a:pt x="3233883" y="571500"/>
                  <a:pt x="3198813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5F7A8C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8313167" y="6176925"/>
            <a:ext cx="3135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1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317136" y="6399175"/>
            <a:ext cx="312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Cache最小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9842" y="349842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31836" y="402319"/>
            <a:ext cx="262382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04637" y="349842"/>
            <a:ext cx="2991151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9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核心参数详解（三）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9842" y="804637"/>
            <a:ext cx="11492316" cy="34984"/>
          </a:xfrm>
          <a:custGeom>
            <a:avLst/>
            <a:gdLst/>
            <a:ahLst/>
            <a:cxnLst/>
            <a:rect l="l" t="t" r="r" b="b"/>
            <a:pathLst>
              <a:path w="11492316" h="34984">
                <a:moveTo>
                  <a:pt x="0" y="0"/>
                </a:moveTo>
                <a:lnTo>
                  <a:pt x="11492316" y="0"/>
                </a:lnTo>
                <a:lnTo>
                  <a:pt x="11492316" y="34984"/>
                </a:lnTo>
                <a:lnTo>
                  <a:pt x="0" y="3498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54215" y="1174363"/>
            <a:ext cx="3682089" cy="2370181"/>
          </a:xfrm>
          <a:custGeom>
            <a:avLst/>
            <a:gdLst/>
            <a:ahLst/>
            <a:cxnLst/>
            <a:rect l="l" t="t" r="r" b="b"/>
            <a:pathLst>
              <a:path w="3682089" h="2370181">
                <a:moveTo>
                  <a:pt x="104952" y="0"/>
                </a:moveTo>
                <a:lnTo>
                  <a:pt x="3577137" y="0"/>
                </a:lnTo>
                <a:cubicBezTo>
                  <a:pt x="3635101" y="0"/>
                  <a:pt x="3682089" y="46988"/>
                  <a:pt x="3682089" y="104952"/>
                </a:cubicBezTo>
                <a:lnTo>
                  <a:pt x="3682089" y="2265229"/>
                </a:lnTo>
                <a:cubicBezTo>
                  <a:pt x="3682089" y="2323192"/>
                  <a:pt x="3635101" y="2370181"/>
                  <a:pt x="3577137" y="2370181"/>
                </a:cubicBezTo>
                <a:lnTo>
                  <a:pt x="104952" y="2370181"/>
                </a:lnTo>
                <a:cubicBezTo>
                  <a:pt x="46988" y="2370181"/>
                  <a:pt x="0" y="2323192"/>
                  <a:pt x="0" y="2265229"/>
                </a:cubicBezTo>
                <a:lnTo>
                  <a:pt x="0" y="104952"/>
                </a:lnTo>
                <a:cubicBezTo>
                  <a:pt x="0" y="47027"/>
                  <a:pt x="47027" y="0"/>
                  <a:pt x="10495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33509" y="1388641"/>
            <a:ext cx="419811" cy="419811"/>
          </a:xfrm>
          <a:custGeom>
            <a:avLst/>
            <a:gdLst/>
            <a:ahLst/>
            <a:cxnLst/>
            <a:rect l="l" t="t" r="r" b="b"/>
            <a:pathLst>
              <a:path w="419811" h="419811">
                <a:moveTo>
                  <a:pt x="69970" y="0"/>
                </a:moveTo>
                <a:lnTo>
                  <a:pt x="349841" y="0"/>
                </a:lnTo>
                <a:cubicBezTo>
                  <a:pt x="388484" y="0"/>
                  <a:pt x="419811" y="31327"/>
                  <a:pt x="419811" y="69970"/>
                </a:cubicBezTo>
                <a:lnTo>
                  <a:pt x="419811" y="349841"/>
                </a:lnTo>
                <a:cubicBezTo>
                  <a:pt x="419811" y="388484"/>
                  <a:pt x="388484" y="419811"/>
                  <a:pt x="349841" y="419811"/>
                </a:cubicBezTo>
                <a:lnTo>
                  <a:pt x="69970" y="419811"/>
                </a:lnTo>
                <a:cubicBezTo>
                  <a:pt x="31327" y="419811"/>
                  <a:pt x="0" y="388484"/>
                  <a:pt x="0" y="349841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45022" y="1511086"/>
            <a:ext cx="196786" cy="174921"/>
          </a:xfrm>
          <a:custGeom>
            <a:avLst/>
            <a:gdLst/>
            <a:ahLst/>
            <a:cxnLst/>
            <a:rect l="l" t="t" r="r" b="b"/>
            <a:pathLst>
              <a:path w="196786" h="174921">
                <a:moveTo>
                  <a:pt x="16399" y="131191"/>
                </a:moveTo>
                <a:cubicBezTo>
                  <a:pt x="7345" y="131191"/>
                  <a:pt x="0" y="123845"/>
                  <a:pt x="0" y="114792"/>
                </a:cubicBezTo>
                <a:lnTo>
                  <a:pt x="0" y="60129"/>
                </a:lnTo>
                <a:cubicBezTo>
                  <a:pt x="0" y="51076"/>
                  <a:pt x="7345" y="43730"/>
                  <a:pt x="16399" y="43730"/>
                </a:cubicBezTo>
                <a:lnTo>
                  <a:pt x="24598" y="43730"/>
                </a:lnTo>
                <a:lnTo>
                  <a:pt x="24598" y="79261"/>
                </a:lnTo>
                <a:cubicBezTo>
                  <a:pt x="24598" y="83805"/>
                  <a:pt x="28254" y="87461"/>
                  <a:pt x="32798" y="87461"/>
                </a:cubicBezTo>
                <a:cubicBezTo>
                  <a:pt x="37342" y="87461"/>
                  <a:pt x="40997" y="83805"/>
                  <a:pt x="40997" y="79261"/>
                </a:cubicBezTo>
                <a:lnTo>
                  <a:pt x="40997" y="43730"/>
                </a:lnTo>
                <a:lnTo>
                  <a:pt x="57396" y="43730"/>
                </a:lnTo>
                <a:lnTo>
                  <a:pt x="57396" y="68329"/>
                </a:lnTo>
                <a:cubicBezTo>
                  <a:pt x="57396" y="72872"/>
                  <a:pt x="61052" y="76528"/>
                  <a:pt x="65595" y="76528"/>
                </a:cubicBezTo>
                <a:cubicBezTo>
                  <a:pt x="70139" y="76528"/>
                  <a:pt x="73795" y="72872"/>
                  <a:pt x="73795" y="68329"/>
                </a:cubicBezTo>
                <a:lnTo>
                  <a:pt x="73795" y="43730"/>
                </a:lnTo>
                <a:lnTo>
                  <a:pt x="90194" y="43730"/>
                </a:lnTo>
                <a:lnTo>
                  <a:pt x="90194" y="79261"/>
                </a:lnTo>
                <a:cubicBezTo>
                  <a:pt x="90194" y="83805"/>
                  <a:pt x="93849" y="87461"/>
                  <a:pt x="98393" y="87461"/>
                </a:cubicBezTo>
                <a:cubicBezTo>
                  <a:pt x="102937" y="87461"/>
                  <a:pt x="106593" y="83805"/>
                  <a:pt x="106593" y="79261"/>
                </a:cubicBezTo>
                <a:lnTo>
                  <a:pt x="106593" y="43730"/>
                </a:lnTo>
                <a:lnTo>
                  <a:pt x="122991" y="43730"/>
                </a:lnTo>
                <a:lnTo>
                  <a:pt x="122991" y="68329"/>
                </a:lnTo>
                <a:cubicBezTo>
                  <a:pt x="122991" y="72872"/>
                  <a:pt x="126647" y="76528"/>
                  <a:pt x="131191" y="76528"/>
                </a:cubicBezTo>
                <a:cubicBezTo>
                  <a:pt x="135735" y="76528"/>
                  <a:pt x="139390" y="72872"/>
                  <a:pt x="139390" y="68329"/>
                </a:cubicBezTo>
                <a:lnTo>
                  <a:pt x="139390" y="43730"/>
                </a:lnTo>
                <a:lnTo>
                  <a:pt x="155789" y="43730"/>
                </a:lnTo>
                <a:lnTo>
                  <a:pt x="155789" y="79261"/>
                </a:lnTo>
                <a:cubicBezTo>
                  <a:pt x="155789" y="83805"/>
                  <a:pt x="159445" y="87461"/>
                  <a:pt x="163989" y="87461"/>
                </a:cubicBezTo>
                <a:cubicBezTo>
                  <a:pt x="168532" y="87461"/>
                  <a:pt x="172188" y="83805"/>
                  <a:pt x="172188" y="79261"/>
                </a:cubicBezTo>
                <a:lnTo>
                  <a:pt x="172188" y="43730"/>
                </a:lnTo>
                <a:lnTo>
                  <a:pt x="180387" y="43730"/>
                </a:lnTo>
                <a:cubicBezTo>
                  <a:pt x="189441" y="43730"/>
                  <a:pt x="196786" y="51076"/>
                  <a:pt x="196786" y="60129"/>
                </a:cubicBezTo>
                <a:lnTo>
                  <a:pt x="196786" y="114792"/>
                </a:lnTo>
                <a:cubicBezTo>
                  <a:pt x="196786" y="123845"/>
                  <a:pt x="189441" y="131191"/>
                  <a:pt x="180387" y="131191"/>
                </a:cubicBezTo>
                <a:lnTo>
                  <a:pt x="16399" y="131191"/>
                </a:ln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58273" y="1353657"/>
            <a:ext cx="1215702" cy="4897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max_position_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3509" y="1983373"/>
            <a:ext cx="3323501" cy="629716"/>
          </a:xfrm>
          <a:custGeom>
            <a:avLst/>
            <a:gdLst/>
            <a:ahLst/>
            <a:cxnLst/>
            <a:rect l="l" t="t" r="r" b="b"/>
            <a:pathLst>
              <a:path w="3323501" h="629716">
                <a:moveTo>
                  <a:pt x="69968" y="0"/>
                </a:moveTo>
                <a:lnTo>
                  <a:pt x="3253533" y="0"/>
                </a:lnTo>
                <a:cubicBezTo>
                  <a:pt x="3292175" y="0"/>
                  <a:pt x="3323501" y="31326"/>
                  <a:pt x="3323501" y="69968"/>
                </a:cubicBezTo>
                <a:lnTo>
                  <a:pt x="3323501" y="559748"/>
                </a:lnTo>
                <a:cubicBezTo>
                  <a:pt x="3323501" y="598390"/>
                  <a:pt x="3292175" y="629716"/>
                  <a:pt x="3253533" y="629716"/>
                </a:cubicBezTo>
                <a:lnTo>
                  <a:pt x="69968" y="629716"/>
                </a:lnTo>
                <a:cubicBezTo>
                  <a:pt x="31326" y="629716"/>
                  <a:pt x="0" y="598390"/>
                  <a:pt x="0" y="559748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638462" y="2088326"/>
            <a:ext cx="317481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8462" y="2298231"/>
            <a:ext cx="3183564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模型支持的最大上下文窗口长度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7882" y="2722414"/>
            <a:ext cx="3314755" cy="638462"/>
          </a:xfrm>
          <a:custGeom>
            <a:avLst/>
            <a:gdLst/>
            <a:ahLst/>
            <a:cxnLst/>
            <a:rect l="l" t="t" r="r" b="b"/>
            <a:pathLst>
              <a:path w="3314755" h="638462">
                <a:moveTo>
                  <a:pt x="69969" y="0"/>
                </a:moveTo>
                <a:lnTo>
                  <a:pt x="3244786" y="0"/>
                </a:lnTo>
                <a:cubicBezTo>
                  <a:pt x="3283428" y="0"/>
                  <a:pt x="3314755" y="31326"/>
                  <a:pt x="3314755" y="69969"/>
                </a:cubicBezTo>
                <a:lnTo>
                  <a:pt x="3314755" y="568493"/>
                </a:lnTo>
                <a:cubicBezTo>
                  <a:pt x="3314755" y="607136"/>
                  <a:pt x="3283428" y="638462"/>
                  <a:pt x="3244786" y="638462"/>
                </a:cubicBezTo>
                <a:lnTo>
                  <a:pt x="69969" y="638462"/>
                </a:lnTo>
                <a:cubicBezTo>
                  <a:pt x="31352" y="638462"/>
                  <a:pt x="0" y="607110"/>
                  <a:pt x="0" y="568493"/>
                </a:cubicBezTo>
                <a:lnTo>
                  <a:pt x="0" y="69969"/>
                </a:lnTo>
                <a:cubicBezTo>
                  <a:pt x="0" y="31352"/>
                  <a:pt x="31352" y="0"/>
                  <a:pt x="69969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47208" y="2831740"/>
            <a:ext cx="315732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显存意义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7208" y="3041645"/>
            <a:ext cx="316607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S（Sequence Length）的理论上限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54272" y="1174363"/>
            <a:ext cx="3682089" cy="2370181"/>
          </a:xfrm>
          <a:custGeom>
            <a:avLst/>
            <a:gdLst/>
            <a:ahLst/>
            <a:cxnLst/>
            <a:rect l="l" t="t" r="r" b="b"/>
            <a:pathLst>
              <a:path w="3682089" h="2370181">
                <a:moveTo>
                  <a:pt x="104952" y="0"/>
                </a:moveTo>
                <a:lnTo>
                  <a:pt x="3577137" y="0"/>
                </a:lnTo>
                <a:cubicBezTo>
                  <a:pt x="3635101" y="0"/>
                  <a:pt x="3682089" y="46988"/>
                  <a:pt x="3682089" y="104952"/>
                </a:cubicBezTo>
                <a:lnTo>
                  <a:pt x="3682089" y="2265229"/>
                </a:lnTo>
                <a:cubicBezTo>
                  <a:pt x="3682089" y="2323192"/>
                  <a:pt x="3635101" y="2370181"/>
                  <a:pt x="3577137" y="2370181"/>
                </a:cubicBezTo>
                <a:lnTo>
                  <a:pt x="104952" y="2370181"/>
                </a:lnTo>
                <a:cubicBezTo>
                  <a:pt x="46988" y="2370181"/>
                  <a:pt x="0" y="2323192"/>
                  <a:pt x="0" y="2265229"/>
                </a:cubicBezTo>
                <a:lnTo>
                  <a:pt x="0" y="104952"/>
                </a:lnTo>
                <a:cubicBezTo>
                  <a:pt x="0" y="47027"/>
                  <a:pt x="47027" y="0"/>
                  <a:pt x="104952" y="0"/>
                </a:cubicBezTo>
                <a:close/>
              </a:path>
            </a:pathLst>
          </a:custGeom>
          <a:gradFill flip="none" rotWithShape="1">
            <a:gsLst>
              <a:gs pos="0">
                <a:srgbClr val="5F7A8C">
                  <a:alpha val="20000"/>
                </a:srgbClr>
              </a:gs>
              <a:gs pos="100000">
                <a:srgbClr val="5F7A8C">
                  <a:alpha val="5000"/>
                </a:srgbClr>
              </a:gs>
            </a:gsLst>
            <a:lin ang="2700000" scaled="1"/>
          </a:gradFill>
          <a:ln w="12700">
            <a:solidFill>
              <a:srgbClr val="5F7A8C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4433566" y="1353657"/>
            <a:ext cx="419811" cy="419811"/>
          </a:xfrm>
          <a:custGeom>
            <a:avLst/>
            <a:gdLst/>
            <a:ahLst/>
            <a:cxnLst/>
            <a:rect l="l" t="t" r="r" b="b"/>
            <a:pathLst>
              <a:path w="419811" h="419811">
                <a:moveTo>
                  <a:pt x="69970" y="0"/>
                </a:moveTo>
                <a:lnTo>
                  <a:pt x="349841" y="0"/>
                </a:lnTo>
                <a:cubicBezTo>
                  <a:pt x="388484" y="0"/>
                  <a:pt x="419811" y="31327"/>
                  <a:pt x="419811" y="69970"/>
                </a:cubicBezTo>
                <a:lnTo>
                  <a:pt x="419811" y="349841"/>
                </a:lnTo>
                <a:cubicBezTo>
                  <a:pt x="419811" y="388484"/>
                  <a:pt x="388484" y="419811"/>
                  <a:pt x="349841" y="419811"/>
                </a:cubicBezTo>
                <a:lnTo>
                  <a:pt x="69970" y="419811"/>
                </a:lnTo>
                <a:cubicBezTo>
                  <a:pt x="31327" y="419811"/>
                  <a:pt x="0" y="388484"/>
                  <a:pt x="0" y="349841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566944" y="1476102"/>
            <a:ext cx="153056" cy="174921"/>
          </a:xfrm>
          <a:custGeom>
            <a:avLst/>
            <a:gdLst/>
            <a:ahLst/>
            <a:cxnLst/>
            <a:rect l="l" t="t" r="r" b="b"/>
            <a:pathLst>
              <a:path w="153056" h="174921">
                <a:moveTo>
                  <a:pt x="131191" y="174921"/>
                </a:moveTo>
                <a:lnTo>
                  <a:pt x="32798" y="174921"/>
                </a:lnTo>
                <a:cubicBezTo>
                  <a:pt x="14691" y="174921"/>
                  <a:pt x="0" y="160230"/>
                  <a:pt x="0" y="142123"/>
                </a:cubicBezTo>
                <a:lnTo>
                  <a:pt x="0" y="32798"/>
                </a:lnTo>
                <a:cubicBezTo>
                  <a:pt x="0" y="14691"/>
                  <a:pt x="14691" y="0"/>
                  <a:pt x="32798" y="0"/>
                </a:cubicBezTo>
                <a:lnTo>
                  <a:pt x="136657" y="0"/>
                </a:lnTo>
                <a:cubicBezTo>
                  <a:pt x="145711" y="0"/>
                  <a:pt x="153056" y="7345"/>
                  <a:pt x="153056" y="16399"/>
                </a:cubicBezTo>
                <a:lnTo>
                  <a:pt x="153056" y="114792"/>
                </a:lnTo>
                <a:cubicBezTo>
                  <a:pt x="153056" y="121932"/>
                  <a:pt x="148478" y="128014"/>
                  <a:pt x="142123" y="130268"/>
                </a:cubicBezTo>
                <a:lnTo>
                  <a:pt x="142123" y="153056"/>
                </a:lnTo>
                <a:cubicBezTo>
                  <a:pt x="148170" y="153056"/>
                  <a:pt x="153056" y="157941"/>
                  <a:pt x="153056" y="163989"/>
                </a:cubicBezTo>
                <a:cubicBezTo>
                  <a:pt x="153056" y="170036"/>
                  <a:pt x="148170" y="174921"/>
                  <a:pt x="142123" y="174921"/>
                </a:cubicBezTo>
                <a:lnTo>
                  <a:pt x="131191" y="174921"/>
                </a:lnTo>
                <a:close/>
                <a:moveTo>
                  <a:pt x="32798" y="131191"/>
                </a:moveTo>
                <a:cubicBezTo>
                  <a:pt x="26751" y="131191"/>
                  <a:pt x="21865" y="136076"/>
                  <a:pt x="21865" y="142123"/>
                </a:cubicBezTo>
                <a:cubicBezTo>
                  <a:pt x="21865" y="148170"/>
                  <a:pt x="26751" y="153056"/>
                  <a:pt x="32798" y="153056"/>
                </a:cubicBezTo>
                <a:lnTo>
                  <a:pt x="120258" y="153056"/>
                </a:lnTo>
                <a:lnTo>
                  <a:pt x="120258" y="131191"/>
                </a:lnTo>
                <a:lnTo>
                  <a:pt x="32798" y="131191"/>
                </a:lnTo>
                <a:close/>
                <a:moveTo>
                  <a:pt x="43730" y="51930"/>
                </a:moveTo>
                <a:cubicBezTo>
                  <a:pt x="43730" y="56474"/>
                  <a:pt x="47386" y="60129"/>
                  <a:pt x="51930" y="60129"/>
                </a:cubicBezTo>
                <a:lnTo>
                  <a:pt x="112059" y="60129"/>
                </a:lnTo>
                <a:cubicBezTo>
                  <a:pt x="116603" y="60129"/>
                  <a:pt x="120258" y="56474"/>
                  <a:pt x="120258" y="51930"/>
                </a:cubicBezTo>
                <a:cubicBezTo>
                  <a:pt x="120258" y="47386"/>
                  <a:pt x="116603" y="43730"/>
                  <a:pt x="112059" y="43730"/>
                </a:cubicBezTo>
                <a:lnTo>
                  <a:pt x="51930" y="43730"/>
                </a:lnTo>
                <a:cubicBezTo>
                  <a:pt x="47386" y="43730"/>
                  <a:pt x="43730" y="47386"/>
                  <a:pt x="43730" y="51930"/>
                </a:cubicBezTo>
                <a:close/>
                <a:moveTo>
                  <a:pt x="51930" y="76528"/>
                </a:moveTo>
                <a:cubicBezTo>
                  <a:pt x="47386" y="76528"/>
                  <a:pt x="43730" y="80184"/>
                  <a:pt x="43730" y="84727"/>
                </a:cubicBezTo>
                <a:cubicBezTo>
                  <a:pt x="43730" y="89271"/>
                  <a:pt x="47386" y="92927"/>
                  <a:pt x="51930" y="92927"/>
                </a:cubicBezTo>
                <a:lnTo>
                  <a:pt x="112059" y="92927"/>
                </a:lnTo>
                <a:cubicBezTo>
                  <a:pt x="116603" y="92927"/>
                  <a:pt x="120258" y="89271"/>
                  <a:pt x="120258" y="84727"/>
                </a:cubicBezTo>
                <a:cubicBezTo>
                  <a:pt x="120258" y="80184"/>
                  <a:pt x="116603" y="76528"/>
                  <a:pt x="112059" y="76528"/>
                </a:cubicBezTo>
                <a:lnTo>
                  <a:pt x="51930" y="76528"/>
                </a:ln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4958330" y="1441117"/>
            <a:ext cx="953320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vocab_size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33566" y="1913404"/>
            <a:ext cx="3323501" cy="629716"/>
          </a:xfrm>
          <a:custGeom>
            <a:avLst/>
            <a:gdLst/>
            <a:ahLst/>
            <a:cxnLst/>
            <a:rect l="l" t="t" r="r" b="b"/>
            <a:pathLst>
              <a:path w="3323501" h="629716">
                <a:moveTo>
                  <a:pt x="69968" y="0"/>
                </a:moveTo>
                <a:lnTo>
                  <a:pt x="3253533" y="0"/>
                </a:lnTo>
                <a:cubicBezTo>
                  <a:pt x="3292175" y="0"/>
                  <a:pt x="3323501" y="31326"/>
                  <a:pt x="3323501" y="69968"/>
                </a:cubicBezTo>
                <a:lnTo>
                  <a:pt x="3323501" y="559748"/>
                </a:lnTo>
                <a:cubicBezTo>
                  <a:pt x="3323501" y="598390"/>
                  <a:pt x="3292175" y="629716"/>
                  <a:pt x="3253533" y="629716"/>
                </a:cubicBezTo>
                <a:lnTo>
                  <a:pt x="69968" y="629716"/>
                </a:lnTo>
                <a:cubicBezTo>
                  <a:pt x="31326" y="629716"/>
                  <a:pt x="0" y="598390"/>
                  <a:pt x="0" y="559748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4538519" y="2018357"/>
            <a:ext cx="317481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538519" y="2228262"/>
            <a:ext cx="3183564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词表大小，即模型能识别的Token数量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37939" y="2652446"/>
            <a:ext cx="3314755" cy="638462"/>
          </a:xfrm>
          <a:custGeom>
            <a:avLst/>
            <a:gdLst/>
            <a:ahLst/>
            <a:cxnLst/>
            <a:rect l="l" t="t" r="r" b="b"/>
            <a:pathLst>
              <a:path w="3314755" h="638462">
                <a:moveTo>
                  <a:pt x="69969" y="0"/>
                </a:moveTo>
                <a:lnTo>
                  <a:pt x="3244786" y="0"/>
                </a:lnTo>
                <a:cubicBezTo>
                  <a:pt x="3283428" y="0"/>
                  <a:pt x="3314755" y="31326"/>
                  <a:pt x="3314755" y="69969"/>
                </a:cubicBezTo>
                <a:lnTo>
                  <a:pt x="3314755" y="568493"/>
                </a:lnTo>
                <a:cubicBezTo>
                  <a:pt x="3314755" y="607136"/>
                  <a:pt x="3283428" y="638462"/>
                  <a:pt x="3244786" y="638462"/>
                </a:cubicBezTo>
                <a:lnTo>
                  <a:pt x="69969" y="638462"/>
                </a:lnTo>
                <a:cubicBezTo>
                  <a:pt x="31352" y="638462"/>
                  <a:pt x="0" y="607110"/>
                  <a:pt x="0" y="568493"/>
                </a:cubicBezTo>
                <a:lnTo>
                  <a:pt x="0" y="69969"/>
                </a:lnTo>
                <a:cubicBezTo>
                  <a:pt x="0" y="31352"/>
                  <a:pt x="31352" y="0"/>
                  <a:pt x="69969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4547265" y="2761772"/>
            <a:ext cx="315732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显存影响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47265" y="2971677"/>
            <a:ext cx="316607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主要影响Embedding层和LM Head层参数量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54329" y="1174363"/>
            <a:ext cx="3682089" cy="2370181"/>
          </a:xfrm>
          <a:custGeom>
            <a:avLst/>
            <a:gdLst/>
            <a:ahLst/>
            <a:cxnLst/>
            <a:rect l="l" t="t" r="r" b="b"/>
            <a:pathLst>
              <a:path w="3682089" h="2370181">
                <a:moveTo>
                  <a:pt x="104952" y="0"/>
                </a:moveTo>
                <a:lnTo>
                  <a:pt x="3577137" y="0"/>
                </a:lnTo>
                <a:cubicBezTo>
                  <a:pt x="3635101" y="0"/>
                  <a:pt x="3682089" y="46988"/>
                  <a:pt x="3682089" y="104952"/>
                </a:cubicBezTo>
                <a:lnTo>
                  <a:pt x="3682089" y="2265229"/>
                </a:lnTo>
                <a:cubicBezTo>
                  <a:pt x="3682089" y="2323192"/>
                  <a:pt x="3635101" y="2370181"/>
                  <a:pt x="3577137" y="2370181"/>
                </a:cubicBezTo>
                <a:lnTo>
                  <a:pt x="104952" y="2370181"/>
                </a:lnTo>
                <a:cubicBezTo>
                  <a:pt x="46988" y="2370181"/>
                  <a:pt x="0" y="2323192"/>
                  <a:pt x="0" y="2265229"/>
                </a:cubicBezTo>
                <a:lnTo>
                  <a:pt x="0" y="104952"/>
                </a:lnTo>
                <a:cubicBezTo>
                  <a:pt x="0" y="47027"/>
                  <a:pt x="47027" y="0"/>
                  <a:pt x="104952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5000"/>
                </a:srgbClr>
              </a:gs>
            </a:gsLst>
            <a:lin ang="2700000" scaled="1"/>
          </a:gra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8333623" y="1388641"/>
            <a:ext cx="419811" cy="419811"/>
          </a:xfrm>
          <a:custGeom>
            <a:avLst/>
            <a:gdLst/>
            <a:ahLst/>
            <a:cxnLst/>
            <a:rect l="l" t="t" r="r" b="b"/>
            <a:pathLst>
              <a:path w="419811" h="419811">
                <a:moveTo>
                  <a:pt x="69970" y="0"/>
                </a:moveTo>
                <a:lnTo>
                  <a:pt x="349841" y="0"/>
                </a:lnTo>
                <a:cubicBezTo>
                  <a:pt x="388484" y="0"/>
                  <a:pt x="419811" y="31327"/>
                  <a:pt x="419811" y="69970"/>
                </a:cubicBezTo>
                <a:lnTo>
                  <a:pt x="419811" y="349841"/>
                </a:lnTo>
                <a:cubicBezTo>
                  <a:pt x="419811" y="388484"/>
                  <a:pt x="388484" y="419811"/>
                  <a:pt x="349841" y="419811"/>
                </a:cubicBezTo>
                <a:lnTo>
                  <a:pt x="69970" y="419811"/>
                </a:lnTo>
                <a:cubicBezTo>
                  <a:pt x="31327" y="419811"/>
                  <a:pt x="0" y="388484"/>
                  <a:pt x="0" y="349841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8467001" y="1511086"/>
            <a:ext cx="153056" cy="174921"/>
          </a:xfrm>
          <a:custGeom>
            <a:avLst/>
            <a:gdLst/>
            <a:ahLst/>
            <a:cxnLst/>
            <a:rect l="l" t="t" r="r" b="b"/>
            <a:pathLst>
              <a:path w="153056" h="174921">
                <a:moveTo>
                  <a:pt x="57396" y="10933"/>
                </a:moveTo>
                <a:lnTo>
                  <a:pt x="8199" y="10933"/>
                </a:lnTo>
                <a:cubicBezTo>
                  <a:pt x="3656" y="10933"/>
                  <a:pt x="0" y="14588"/>
                  <a:pt x="0" y="19132"/>
                </a:cubicBezTo>
                <a:lnTo>
                  <a:pt x="0" y="68329"/>
                </a:lnTo>
                <a:cubicBezTo>
                  <a:pt x="0" y="71642"/>
                  <a:pt x="1982" y="74649"/>
                  <a:pt x="5056" y="75913"/>
                </a:cubicBezTo>
                <a:cubicBezTo>
                  <a:pt x="8131" y="77177"/>
                  <a:pt x="11650" y="76460"/>
                  <a:pt x="14007" y="74136"/>
                </a:cubicBezTo>
                <a:lnTo>
                  <a:pt x="27673" y="60471"/>
                </a:lnTo>
                <a:lnTo>
                  <a:pt x="54663" y="87461"/>
                </a:lnTo>
                <a:lnTo>
                  <a:pt x="27673" y="114450"/>
                </a:lnTo>
                <a:lnTo>
                  <a:pt x="14007" y="100785"/>
                </a:lnTo>
                <a:cubicBezTo>
                  <a:pt x="11650" y="98427"/>
                  <a:pt x="8131" y="97744"/>
                  <a:pt x="5056" y="99008"/>
                </a:cubicBezTo>
                <a:cubicBezTo>
                  <a:pt x="1982" y="100272"/>
                  <a:pt x="0" y="103279"/>
                  <a:pt x="0" y="106593"/>
                </a:cubicBezTo>
                <a:lnTo>
                  <a:pt x="0" y="155789"/>
                </a:lnTo>
                <a:cubicBezTo>
                  <a:pt x="0" y="160333"/>
                  <a:pt x="3656" y="163989"/>
                  <a:pt x="8199" y="163989"/>
                </a:cubicBezTo>
                <a:lnTo>
                  <a:pt x="57396" y="163989"/>
                </a:lnTo>
                <a:cubicBezTo>
                  <a:pt x="60710" y="163989"/>
                  <a:pt x="63716" y="162007"/>
                  <a:pt x="64980" y="158932"/>
                </a:cubicBezTo>
                <a:cubicBezTo>
                  <a:pt x="66245" y="155857"/>
                  <a:pt x="65561" y="152339"/>
                  <a:pt x="63204" y="149981"/>
                </a:cubicBezTo>
                <a:lnTo>
                  <a:pt x="49538" y="136315"/>
                </a:lnTo>
                <a:lnTo>
                  <a:pt x="76528" y="109326"/>
                </a:lnTo>
                <a:lnTo>
                  <a:pt x="103518" y="136315"/>
                </a:lnTo>
                <a:lnTo>
                  <a:pt x="89852" y="149981"/>
                </a:lnTo>
                <a:cubicBezTo>
                  <a:pt x="87495" y="152339"/>
                  <a:pt x="86811" y="155857"/>
                  <a:pt x="88076" y="158932"/>
                </a:cubicBezTo>
                <a:cubicBezTo>
                  <a:pt x="89340" y="162007"/>
                  <a:pt x="92346" y="163989"/>
                  <a:pt x="95660" y="163989"/>
                </a:cubicBezTo>
                <a:lnTo>
                  <a:pt x="144857" y="163989"/>
                </a:lnTo>
                <a:cubicBezTo>
                  <a:pt x="149400" y="163989"/>
                  <a:pt x="153056" y="160333"/>
                  <a:pt x="153056" y="155789"/>
                </a:cubicBezTo>
                <a:lnTo>
                  <a:pt x="153056" y="106593"/>
                </a:lnTo>
                <a:cubicBezTo>
                  <a:pt x="153056" y="103279"/>
                  <a:pt x="151074" y="100272"/>
                  <a:pt x="148000" y="99008"/>
                </a:cubicBezTo>
                <a:cubicBezTo>
                  <a:pt x="144925" y="97744"/>
                  <a:pt x="141406" y="98427"/>
                  <a:pt x="139049" y="100785"/>
                </a:cubicBezTo>
                <a:lnTo>
                  <a:pt x="125383" y="114450"/>
                </a:lnTo>
                <a:lnTo>
                  <a:pt x="98393" y="87461"/>
                </a:lnTo>
                <a:lnTo>
                  <a:pt x="125383" y="60471"/>
                </a:lnTo>
                <a:lnTo>
                  <a:pt x="139049" y="74136"/>
                </a:lnTo>
                <a:cubicBezTo>
                  <a:pt x="141406" y="76494"/>
                  <a:pt x="144925" y="77177"/>
                  <a:pt x="148000" y="75913"/>
                </a:cubicBezTo>
                <a:cubicBezTo>
                  <a:pt x="151074" y="74649"/>
                  <a:pt x="153056" y="71642"/>
                  <a:pt x="153056" y="68329"/>
                </a:cubicBezTo>
                <a:lnTo>
                  <a:pt x="153056" y="19132"/>
                </a:lnTo>
                <a:cubicBezTo>
                  <a:pt x="153056" y="14588"/>
                  <a:pt x="149400" y="10933"/>
                  <a:pt x="144857" y="10933"/>
                </a:cubicBezTo>
                <a:lnTo>
                  <a:pt x="95660" y="10933"/>
                </a:lnTo>
                <a:cubicBezTo>
                  <a:pt x="92346" y="10933"/>
                  <a:pt x="89340" y="12914"/>
                  <a:pt x="88076" y="15989"/>
                </a:cubicBezTo>
                <a:cubicBezTo>
                  <a:pt x="86811" y="19064"/>
                  <a:pt x="87529" y="22583"/>
                  <a:pt x="89852" y="24940"/>
                </a:cubicBezTo>
                <a:lnTo>
                  <a:pt x="103518" y="38606"/>
                </a:lnTo>
                <a:lnTo>
                  <a:pt x="76528" y="65595"/>
                </a:lnTo>
                <a:lnTo>
                  <a:pt x="49538" y="38606"/>
                </a:lnTo>
                <a:lnTo>
                  <a:pt x="63204" y="24940"/>
                </a:lnTo>
                <a:cubicBezTo>
                  <a:pt x="65561" y="22583"/>
                  <a:pt x="66245" y="19064"/>
                  <a:pt x="64980" y="15989"/>
                </a:cubicBezTo>
                <a:cubicBezTo>
                  <a:pt x="63716" y="12914"/>
                  <a:pt x="60710" y="10933"/>
                  <a:pt x="57396" y="10933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858387" y="1353657"/>
            <a:ext cx="1180717" cy="4897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intermediate_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333623" y="1983373"/>
            <a:ext cx="3323501" cy="629716"/>
          </a:xfrm>
          <a:custGeom>
            <a:avLst/>
            <a:gdLst/>
            <a:ahLst/>
            <a:cxnLst/>
            <a:rect l="l" t="t" r="r" b="b"/>
            <a:pathLst>
              <a:path w="3323501" h="629716">
                <a:moveTo>
                  <a:pt x="69968" y="0"/>
                </a:moveTo>
                <a:lnTo>
                  <a:pt x="3253533" y="0"/>
                </a:lnTo>
                <a:cubicBezTo>
                  <a:pt x="3292175" y="0"/>
                  <a:pt x="3323501" y="31326"/>
                  <a:pt x="3323501" y="69968"/>
                </a:cubicBezTo>
                <a:lnTo>
                  <a:pt x="3323501" y="559748"/>
                </a:lnTo>
                <a:cubicBezTo>
                  <a:pt x="3323501" y="598390"/>
                  <a:pt x="3292175" y="629716"/>
                  <a:pt x="3253533" y="629716"/>
                </a:cubicBezTo>
                <a:lnTo>
                  <a:pt x="69968" y="629716"/>
                </a:lnTo>
                <a:cubicBezTo>
                  <a:pt x="31326" y="629716"/>
                  <a:pt x="0" y="598390"/>
                  <a:pt x="0" y="559748"/>
                </a:cubicBezTo>
                <a:lnTo>
                  <a:pt x="0" y="69968"/>
                </a:lnTo>
                <a:cubicBezTo>
                  <a:pt x="0" y="31351"/>
                  <a:pt x="31351" y="0"/>
                  <a:pt x="6996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8438576" y="2088326"/>
            <a:ext cx="317481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438576" y="2298231"/>
            <a:ext cx="3183564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MLP层（Feed Forward Network）的中间维度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37996" y="2722414"/>
            <a:ext cx="3314755" cy="638462"/>
          </a:xfrm>
          <a:custGeom>
            <a:avLst/>
            <a:gdLst/>
            <a:ahLst/>
            <a:cxnLst/>
            <a:rect l="l" t="t" r="r" b="b"/>
            <a:pathLst>
              <a:path w="3314755" h="638462">
                <a:moveTo>
                  <a:pt x="69969" y="0"/>
                </a:moveTo>
                <a:lnTo>
                  <a:pt x="3244786" y="0"/>
                </a:lnTo>
                <a:cubicBezTo>
                  <a:pt x="3283428" y="0"/>
                  <a:pt x="3314755" y="31326"/>
                  <a:pt x="3314755" y="69969"/>
                </a:cubicBezTo>
                <a:lnTo>
                  <a:pt x="3314755" y="568493"/>
                </a:lnTo>
                <a:cubicBezTo>
                  <a:pt x="3314755" y="607136"/>
                  <a:pt x="3283428" y="638462"/>
                  <a:pt x="3244786" y="638462"/>
                </a:cubicBezTo>
                <a:lnTo>
                  <a:pt x="69969" y="638462"/>
                </a:lnTo>
                <a:cubicBezTo>
                  <a:pt x="31352" y="638462"/>
                  <a:pt x="0" y="607110"/>
                  <a:pt x="0" y="568493"/>
                </a:cubicBezTo>
                <a:lnTo>
                  <a:pt x="0" y="69969"/>
                </a:lnTo>
                <a:cubicBezTo>
                  <a:pt x="0" y="31352"/>
                  <a:pt x="31352" y="0"/>
                  <a:pt x="69969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8447322" y="2831740"/>
            <a:ext cx="315732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显存影响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447322" y="3041645"/>
            <a:ext cx="316607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直接影响模型权重大小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54215" y="3763195"/>
            <a:ext cx="11483570" cy="2999897"/>
          </a:xfrm>
          <a:custGeom>
            <a:avLst/>
            <a:gdLst/>
            <a:ahLst/>
            <a:cxnLst/>
            <a:rect l="l" t="t" r="r" b="b"/>
            <a:pathLst>
              <a:path w="11483570" h="2999897">
                <a:moveTo>
                  <a:pt x="104966" y="0"/>
                </a:moveTo>
                <a:lnTo>
                  <a:pt x="11378603" y="0"/>
                </a:lnTo>
                <a:cubicBezTo>
                  <a:pt x="11436575" y="0"/>
                  <a:pt x="11483570" y="46995"/>
                  <a:pt x="11483570" y="104966"/>
                </a:cubicBezTo>
                <a:lnTo>
                  <a:pt x="11483570" y="2894930"/>
                </a:lnTo>
                <a:cubicBezTo>
                  <a:pt x="11483570" y="2952902"/>
                  <a:pt x="11436575" y="2999897"/>
                  <a:pt x="11378603" y="2999897"/>
                </a:cubicBezTo>
                <a:lnTo>
                  <a:pt x="104966" y="2999897"/>
                </a:lnTo>
                <a:cubicBezTo>
                  <a:pt x="46995" y="2999897"/>
                  <a:pt x="0" y="2952902"/>
                  <a:pt x="0" y="2894930"/>
                </a:cubicBezTo>
                <a:lnTo>
                  <a:pt x="0" y="104966"/>
                </a:lnTo>
                <a:cubicBezTo>
                  <a:pt x="0" y="46995"/>
                  <a:pt x="46995" y="0"/>
                  <a:pt x="104966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16017" y="3977473"/>
            <a:ext cx="11159966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典型配置示例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72867" y="4436641"/>
            <a:ext cx="5413808" cy="2107799"/>
          </a:xfrm>
          <a:custGeom>
            <a:avLst/>
            <a:gdLst/>
            <a:ahLst/>
            <a:cxnLst/>
            <a:rect l="l" t="t" r="r" b="b"/>
            <a:pathLst>
              <a:path w="5413808" h="2107799">
                <a:moveTo>
                  <a:pt x="69979" y="0"/>
                </a:moveTo>
                <a:lnTo>
                  <a:pt x="5343829" y="0"/>
                </a:lnTo>
                <a:cubicBezTo>
                  <a:pt x="5382477" y="0"/>
                  <a:pt x="5413808" y="31331"/>
                  <a:pt x="5413808" y="69979"/>
                </a:cubicBezTo>
                <a:lnTo>
                  <a:pt x="5413808" y="2037820"/>
                </a:lnTo>
                <a:cubicBezTo>
                  <a:pt x="5413808" y="2076469"/>
                  <a:pt x="5382477" y="2107799"/>
                  <a:pt x="5343829" y="2107799"/>
                </a:cubicBezTo>
                <a:lnTo>
                  <a:pt x="69979" y="2107799"/>
                </a:lnTo>
                <a:cubicBezTo>
                  <a:pt x="31331" y="2107799"/>
                  <a:pt x="0" y="2076469"/>
                  <a:pt x="0" y="2037820"/>
                </a:cubicBezTo>
                <a:lnTo>
                  <a:pt x="0" y="69979"/>
                </a:lnTo>
                <a:cubicBezTo>
                  <a:pt x="0" y="31357"/>
                  <a:pt x="31357" y="0"/>
                  <a:pt x="6997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752161" y="4615935"/>
            <a:ext cx="5142680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Llama-2-7B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52161" y="5035746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4096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52161" y="5315620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32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52161" y="5595493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Nattn: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32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52161" y="5875367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Nkv: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32 (MHA)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52161" y="6155241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intermediate_size: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11008 (≈ 2.7H)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04301" y="4436641"/>
            <a:ext cx="5413808" cy="2107799"/>
          </a:xfrm>
          <a:custGeom>
            <a:avLst/>
            <a:gdLst/>
            <a:ahLst/>
            <a:cxnLst/>
            <a:rect l="l" t="t" r="r" b="b"/>
            <a:pathLst>
              <a:path w="5413808" h="2107799">
                <a:moveTo>
                  <a:pt x="69979" y="0"/>
                </a:moveTo>
                <a:lnTo>
                  <a:pt x="5343829" y="0"/>
                </a:lnTo>
                <a:cubicBezTo>
                  <a:pt x="5382477" y="0"/>
                  <a:pt x="5413808" y="31331"/>
                  <a:pt x="5413808" y="69979"/>
                </a:cubicBezTo>
                <a:lnTo>
                  <a:pt x="5413808" y="2037820"/>
                </a:lnTo>
                <a:cubicBezTo>
                  <a:pt x="5413808" y="2076469"/>
                  <a:pt x="5382477" y="2107799"/>
                  <a:pt x="5343829" y="2107799"/>
                </a:cubicBezTo>
                <a:lnTo>
                  <a:pt x="69979" y="2107799"/>
                </a:lnTo>
                <a:cubicBezTo>
                  <a:pt x="31331" y="2107799"/>
                  <a:pt x="0" y="2076469"/>
                  <a:pt x="0" y="2037820"/>
                </a:cubicBezTo>
                <a:lnTo>
                  <a:pt x="0" y="69979"/>
                </a:lnTo>
                <a:cubicBezTo>
                  <a:pt x="0" y="31357"/>
                  <a:pt x="31357" y="0"/>
                  <a:pt x="6997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4"/>
          <p:cNvSpPr/>
          <p:nvPr/>
        </p:nvSpPr>
        <p:spPr>
          <a:xfrm>
            <a:off x="6383595" y="4615935"/>
            <a:ext cx="5142680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Qwen3-0.6B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83595" y="5035746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1024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83595" y="5315620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28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83595" y="5595493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Nattn: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16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83595" y="5875367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Nkv: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8 (GQA)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83595" y="6155241"/>
            <a:ext cx="512518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intermediate_size:</a:t>
            </a:r>
            <a:r>
              <a:rPr lang="en-US" sz="110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3072 (= 3H)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433513"/>
            <a:ext cx="2048321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B89A6A">
                    <a:alpha val="2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005138"/>
            <a:ext cx="46291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KV Cache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深度剖析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6624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81000" y="4929188"/>
            <a:ext cx="4457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理解空间换时间的关键技术与显存优化原理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5543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KV Cache：空间换时间的核心优化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581150"/>
            <a:ext cx="5543550" cy="2324100"/>
          </a:xfrm>
          <a:custGeom>
            <a:avLst/>
            <a:gdLst/>
            <a:ahLst/>
            <a:cxnLst/>
            <a:rect l="l" t="t" r="r" b="b"/>
            <a:pathLst>
              <a:path w="5543550" h="2324100">
                <a:moveTo>
                  <a:pt x="0" y="0"/>
                </a:moveTo>
                <a:lnTo>
                  <a:pt x="5429251" y="0"/>
                </a:lnTo>
                <a:cubicBezTo>
                  <a:pt x="5492376" y="0"/>
                  <a:pt x="5543550" y="51174"/>
                  <a:pt x="5543550" y="114299"/>
                </a:cubicBezTo>
                <a:lnTo>
                  <a:pt x="5543550" y="2209801"/>
                </a:lnTo>
                <a:cubicBezTo>
                  <a:pt x="5543550" y="2272926"/>
                  <a:pt x="5492376" y="2324100"/>
                  <a:pt x="5429251" y="2324100"/>
                </a:cubicBezTo>
                <a:lnTo>
                  <a:pt x="0" y="232410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00050" y="1581150"/>
            <a:ext cx="38100" cy="2324100"/>
          </a:xfrm>
          <a:custGeom>
            <a:avLst/>
            <a:gdLst/>
            <a:ahLst/>
            <a:cxnLst/>
            <a:rect l="l" t="t" r="r" b="b"/>
            <a:pathLst>
              <a:path w="38100" h="2324100">
                <a:moveTo>
                  <a:pt x="0" y="0"/>
                </a:moveTo>
                <a:lnTo>
                  <a:pt x="38100" y="0"/>
                </a:lnTo>
                <a:lnTo>
                  <a:pt x="38100" y="2324100"/>
                </a:lnTo>
                <a:lnTo>
                  <a:pt x="0" y="2324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47700" y="18478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42875" y="98227"/>
                </a:moveTo>
                <a:cubicBezTo>
                  <a:pt x="132997" y="98227"/>
                  <a:pt x="125016" y="106207"/>
                  <a:pt x="125016" y="116086"/>
                </a:cubicBezTo>
                <a:cubicBezTo>
                  <a:pt x="125016" y="123509"/>
                  <a:pt x="119044" y="129480"/>
                  <a:pt x="111621" y="129480"/>
                </a:cubicBezTo>
                <a:cubicBezTo>
                  <a:pt x="104198" y="129480"/>
                  <a:pt x="98227" y="123509"/>
                  <a:pt x="98227" y="116086"/>
                </a:cubicBezTo>
                <a:cubicBezTo>
                  <a:pt x="98227" y="91418"/>
                  <a:pt x="118207" y="71438"/>
                  <a:pt x="142875" y="71438"/>
                </a:cubicBezTo>
                <a:cubicBezTo>
                  <a:pt x="167543" y="71438"/>
                  <a:pt x="187523" y="91418"/>
                  <a:pt x="187523" y="116086"/>
                </a:cubicBezTo>
                <a:cubicBezTo>
                  <a:pt x="187523" y="142429"/>
                  <a:pt x="167432" y="153591"/>
                  <a:pt x="156270" y="157665"/>
                </a:cubicBezTo>
                <a:lnTo>
                  <a:pt x="156270" y="159786"/>
                </a:lnTo>
                <a:cubicBezTo>
                  <a:pt x="156270" y="167208"/>
                  <a:pt x="150298" y="173180"/>
                  <a:pt x="142875" y="173180"/>
                </a:cubicBezTo>
                <a:cubicBezTo>
                  <a:pt x="135452" y="173180"/>
                  <a:pt x="129480" y="167208"/>
                  <a:pt x="129480" y="159786"/>
                </a:cubicBezTo>
                <a:lnTo>
                  <a:pt x="129480" y="155265"/>
                </a:lnTo>
                <a:cubicBezTo>
                  <a:pt x="129480" y="143824"/>
                  <a:pt x="137740" y="135620"/>
                  <a:pt x="146279" y="132829"/>
                </a:cubicBezTo>
                <a:cubicBezTo>
                  <a:pt x="149851" y="131657"/>
                  <a:pt x="153646" y="129760"/>
                  <a:pt x="156437" y="127081"/>
                </a:cubicBezTo>
                <a:cubicBezTo>
                  <a:pt x="158837" y="124737"/>
                  <a:pt x="160734" y="121500"/>
                  <a:pt x="160734" y="116142"/>
                </a:cubicBezTo>
                <a:cubicBezTo>
                  <a:pt x="160734" y="106263"/>
                  <a:pt x="152753" y="98282"/>
                  <a:pt x="142875" y="98282"/>
                </a:cubicBezTo>
                <a:close/>
                <a:moveTo>
                  <a:pt x="125016" y="205383"/>
                </a:moveTo>
                <a:cubicBezTo>
                  <a:pt x="125016" y="195526"/>
                  <a:pt x="133018" y="187523"/>
                  <a:pt x="142875" y="187523"/>
                </a:cubicBezTo>
                <a:cubicBezTo>
                  <a:pt x="152732" y="187523"/>
                  <a:pt x="160734" y="195526"/>
                  <a:pt x="160734" y="205383"/>
                </a:cubicBezTo>
                <a:cubicBezTo>
                  <a:pt x="160734" y="215240"/>
                  <a:pt x="152732" y="223242"/>
                  <a:pt x="142875" y="223242"/>
                </a:cubicBezTo>
                <a:cubicBezTo>
                  <a:pt x="133018" y="223242"/>
                  <a:pt x="125016" y="215240"/>
                  <a:pt x="125016" y="205383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850" y="1809750"/>
            <a:ext cx="474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为什么需要KV Cache？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5850" y="2228850"/>
            <a:ext cx="47053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在自回归生成阶段，如果不缓存历史Token的Key/Value，则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每一步解码都需要重复计算前缀部分的注意力相关结果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，导致计算复杂度显著上升。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0613" y="3128963"/>
            <a:ext cx="4619625" cy="542925"/>
          </a:xfrm>
          <a:custGeom>
            <a:avLst/>
            <a:gdLst/>
            <a:ahLst/>
            <a:cxnLst/>
            <a:rect l="l" t="t" r="r" b="b"/>
            <a:pathLst>
              <a:path w="4619625" h="542925">
                <a:moveTo>
                  <a:pt x="76200" y="0"/>
                </a:moveTo>
                <a:lnTo>
                  <a:pt x="4543425" y="0"/>
                </a:lnTo>
                <a:cubicBezTo>
                  <a:pt x="4585509" y="0"/>
                  <a:pt x="4619625" y="34116"/>
                  <a:pt x="4619625" y="76200"/>
                </a:cubicBezTo>
                <a:lnTo>
                  <a:pt x="4619625" y="466725"/>
                </a:lnTo>
                <a:cubicBezTo>
                  <a:pt x="4619625" y="508809"/>
                  <a:pt x="4585509" y="542925"/>
                  <a:pt x="454342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1285875" y="332898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495425" y="3286125"/>
            <a:ext cx="413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核心思想：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用显存空间换取计算时间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4133850"/>
            <a:ext cx="5543550" cy="1905000"/>
          </a:xfrm>
          <a:custGeom>
            <a:avLst/>
            <a:gdLst/>
            <a:ahLst/>
            <a:cxnLst/>
            <a:rect l="l" t="t" r="r" b="b"/>
            <a:pathLst>
              <a:path w="5543550" h="1905000">
                <a:moveTo>
                  <a:pt x="0" y="0"/>
                </a:moveTo>
                <a:lnTo>
                  <a:pt x="5429250" y="0"/>
                </a:lnTo>
                <a:cubicBezTo>
                  <a:pt x="5492334" y="0"/>
                  <a:pt x="5543550" y="51216"/>
                  <a:pt x="5543550" y="114300"/>
                </a:cubicBezTo>
                <a:lnTo>
                  <a:pt x="5543550" y="1790700"/>
                </a:lnTo>
                <a:cubicBezTo>
                  <a:pt x="5543550" y="1853784"/>
                  <a:pt x="5492334" y="1905000"/>
                  <a:pt x="5429250" y="1905000"/>
                </a:cubicBez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400050" y="4133850"/>
            <a:ext cx="38100" cy="1905000"/>
          </a:xfrm>
          <a:custGeom>
            <a:avLst/>
            <a:gdLst/>
            <a:ahLst/>
            <a:cxnLst/>
            <a:rect l="l" t="t" r="r" b="b"/>
            <a:pathLst>
              <a:path w="38100" h="1905000">
                <a:moveTo>
                  <a:pt x="0" y="0"/>
                </a:moveTo>
                <a:lnTo>
                  <a:pt x="38100" y="0"/>
                </a:lnTo>
                <a:lnTo>
                  <a:pt x="381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685800" y="44005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7859" y="17859"/>
                </a:moveTo>
                <a:cubicBezTo>
                  <a:pt x="27738" y="17859"/>
                  <a:pt x="35719" y="25840"/>
                  <a:pt x="35719" y="35719"/>
                </a:cubicBezTo>
                <a:lnTo>
                  <a:pt x="35719" y="223242"/>
                </a:lnTo>
                <a:cubicBezTo>
                  <a:pt x="35719" y="228154"/>
                  <a:pt x="39737" y="232172"/>
                  <a:pt x="44648" y="232172"/>
                </a:cubicBezTo>
                <a:lnTo>
                  <a:pt x="267891" y="232172"/>
                </a:lnTo>
                <a:cubicBezTo>
                  <a:pt x="277769" y="232172"/>
                  <a:pt x="285750" y="240153"/>
                  <a:pt x="285750" y="250031"/>
                </a:cubicBezTo>
                <a:cubicBezTo>
                  <a:pt x="285750" y="259910"/>
                  <a:pt x="277769" y="267891"/>
                  <a:pt x="267891" y="267891"/>
                </a:cubicBezTo>
                <a:lnTo>
                  <a:pt x="44648" y="267891"/>
                </a:lnTo>
                <a:cubicBezTo>
                  <a:pt x="19980" y="267891"/>
                  <a:pt x="0" y="247910"/>
                  <a:pt x="0" y="223242"/>
                </a:cubicBezTo>
                <a:lnTo>
                  <a:pt x="0" y="35719"/>
                </a:lnTo>
                <a:cubicBezTo>
                  <a:pt x="0" y="25840"/>
                  <a:pt x="7981" y="17859"/>
                  <a:pt x="17859" y="17859"/>
                </a:cubicBezTo>
                <a:close/>
                <a:moveTo>
                  <a:pt x="71438" y="53578"/>
                </a:moveTo>
                <a:cubicBezTo>
                  <a:pt x="71438" y="43700"/>
                  <a:pt x="79418" y="35719"/>
                  <a:pt x="89297" y="35719"/>
                </a:cubicBezTo>
                <a:lnTo>
                  <a:pt x="196453" y="35719"/>
                </a:lnTo>
                <a:cubicBezTo>
                  <a:pt x="206332" y="35719"/>
                  <a:pt x="214313" y="43700"/>
                  <a:pt x="214313" y="53578"/>
                </a:cubicBezTo>
                <a:cubicBezTo>
                  <a:pt x="214313" y="63457"/>
                  <a:pt x="206332" y="71438"/>
                  <a:pt x="196453" y="71438"/>
                </a:cubicBezTo>
                <a:lnTo>
                  <a:pt x="89297" y="71438"/>
                </a:lnTo>
                <a:cubicBezTo>
                  <a:pt x="79418" y="71438"/>
                  <a:pt x="71438" y="63457"/>
                  <a:pt x="71438" y="53578"/>
                </a:cubicBezTo>
                <a:close/>
                <a:moveTo>
                  <a:pt x="89297" y="98227"/>
                </a:moveTo>
                <a:lnTo>
                  <a:pt x="160734" y="98227"/>
                </a:lnTo>
                <a:cubicBezTo>
                  <a:pt x="170613" y="98227"/>
                  <a:pt x="178594" y="106207"/>
                  <a:pt x="178594" y="116086"/>
                </a:cubicBezTo>
                <a:cubicBezTo>
                  <a:pt x="178594" y="125964"/>
                  <a:pt x="170613" y="133945"/>
                  <a:pt x="160734" y="133945"/>
                </a:cubicBezTo>
                <a:lnTo>
                  <a:pt x="89297" y="133945"/>
                </a:lnTo>
                <a:cubicBezTo>
                  <a:pt x="79418" y="133945"/>
                  <a:pt x="71438" y="125964"/>
                  <a:pt x="71438" y="116086"/>
                </a:cubicBezTo>
                <a:cubicBezTo>
                  <a:pt x="71438" y="106207"/>
                  <a:pt x="79418" y="98227"/>
                  <a:pt x="89297" y="98227"/>
                </a:cubicBezTo>
                <a:close/>
                <a:moveTo>
                  <a:pt x="89297" y="160734"/>
                </a:moveTo>
                <a:lnTo>
                  <a:pt x="232172" y="160734"/>
                </a:lnTo>
                <a:cubicBezTo>
                  <a:pt x="242050" y="160734"/>
                  <a:pt x="250031" y="168715"/>
                  <a:pt x="250031" y="178594"/>
                </a:cubicBezTo>
                <a:cubicBezTo>
                  <a:pt x="250031" y="188472"/>
                  <a:pt x="242050" y="196453"/>
                  <a:pt x="232172" y="196453"/>
                </a:cubicBezTo>
                <a:lnTo>
                  <a:pt x="89297" y="196453"/>
                </a:lnTo>
                <a:cubicBezTo>
                  <a:pt x="79418" y="196453"/>
                  <a:pt x="71438" y="188472"/>
                  <a:pt x="71438" y="178594"/>
                </a:cubicBezTo>
                <a:cubicBezTo>
                  <a:pt x="71438" y="168715"/>
                  <a:pt x="79418" y="160734"/>
                  <a:pt x="89297" y="160734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1157288" y="4362450"/>
            <a:ext cx="3448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Cache的收益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57288" y="481965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23988" y="4781550"/>
            <a:ext cx="3143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更低的计算量：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避免重复计算历史Token的KV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57288" y="520065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23988" y="5162550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更稳定的延迟：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每步解码时间趋于一致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57288" y="558165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423988" y="55435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更高的吞吐：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释放算力用于其他请求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48400" y="1200150"/>
            <a:ext cx="5562600" cy="5219700"/>
          </a:xfrm>
          <a:custGeom>
            <a:avLst/>
            <a:gdLst/>
            <a:ahLst/>
            <a:cxnLst/>
            <a:rect l="l" t="t" r="r" b="b"/>
            <a:pathLst>
              <a:path w="5562600" h="5219700">
                <a:moveTo>
                  <a:pt x="114311" y="0"/>
                </a:moveTo>
                <a:lnTo>
                  <a:pt x="5448289" y="0"/>
                </a:lnTo>
                <a:cubicBezTo>
                  <a:pt x="5511421" y="0"/>
                  <a:pt x="5562600" y="51179"/>
                  <a:pt x="5562600" y="114311"/>
                </a:cubicBezTo>
                <a:lnTo>
                  <a:pt x="5562600" y="5105389"/>
                </a:lnTo>
                <a:cubicBezTo>
                  <a:pt x="5562600" y="5168521"/>
                  <a:pt x="5511421" y="5219700"/>
                  <a:pt x="5448289" y="5219700"/>
                </a:cubicBezTo>
                <a:lnTo>
                  <a:pt x="114311" y="5219700"/>
                </a:lnTo>
                <a:cubicBezTo>
                  <a:pt x="51179" y="5219700"/>
                  <a:pt x="0" y="5168521"/>
                  <a:pt x="0" y="5105389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419850" y="1428750"/>
            <a:ext cx="521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自回归生成过程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81763" y="1966912"/>
            <a:ext cx="4048125" cy="1038225"/>
          </a:xfrm>
          <a:custGeom>
            <a:avLst/>
            <a:gdLst/>
            <a:ahLst/>
            <a:cxnLst/>
            <a:rect l="l" t="t" r="r" b="b"/>
            <a:pathLst>
              <a:path w="4048125" h="1038225">
                <a:moveTo>
                  <a:pt x="76195" y="0"/>
                </a:moveTo>
                <a:lnTo>
                  <a:pt x="3971930" y="0"/>
                </a:lnTo>
                <a:cubicBezTo>
                  <a:pt x="4014011" y="0"/>
                  <a:pt x="4048125" y="34114"/>
                  <a:pt x="4048125" y="76195"/>
                </a:cubicBezTo>
                <a:lnTo>
                  <a:pt x="4048125" y="962030"/>
                </a:lnTo>
                <a:cubicBezTo>
                  <a:pt x="4048125" y="1004111"/>
                  <a:pt x="4014011" y="1038225"/>
                  <a:pt x="3971930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638925" y="2124075"/>
            <a:ext cx="381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638925" y="2428875"/>
            <a:ext cx="3800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输入: "今天天气"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638925" y="2657475"/>
            <a:ext cx="3800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输出: "很"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715625" y="2371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11125200" y="2257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11270456" y="23907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64480"/>
                </a:lnTo>
                <a:cubicBezTo>
                  <a:pt x="166688" y="58155"/>
                  <a:pt x="164195" y="52090"/>
                  <a:pt x="159730" y="47625"/>
                </a:cubicBezTo>
                <a:lnTo>
                  <a:pt x="130969" y="18864"/>
                </a:lnTo>
                <a:cubicBezTo>
                  <a:pt x="126504" y="14399"/>
                  <a:pt x="120439" y="11906"/>
                  <a:pt x="114114" y="11906"/>
                </a:cubicBezTo>
                <a:lnTo>
                  <a:pt x="23812" y="11906"/>
                </a:lnTo>
                <a:close/>
                <a:moveTo>
                  <a:pt x="35719" y="47625"/>
                </a:moveTo>
                <a:cubicBezTo>
                  <a:pt x="35719" y="41039"/>
                  <a:pt x="41039" y="35719"/>
                  <a:pt x="47625" y="35719"/>
                </a:cubicBezTo>
                <a:lnTo>
                  <a:pt x="107156" y="35719"/>
                </a:lnTo>
                <a:cubicBezTo>
                  <a:pt x="113742" y="35719"/>
                  <a:pt x="119063" y="41039"/>
                  <a:pt x="119063" y="47625"/>
                </a:cubicBezTo>
                <a:lnTo>
                  <a:pt x="119063" y="71438"/>
                </a:lnTo>
                <a:cubicBezTo>
                  <a:pt x="119063" y="78023"/>
                  <a:pt x="113742" y="83344"/>
                  <a:pt x="107156" y="83344"/>
                </a:cubicBezTo>
                <a:lnTo>
                  <a:pt x="47625" y="83344"/>
                </a:lnTo>
                <a:cubicBezTo>
                  <a:pt x="41039" y="83344"/>
                  <a:pt x="35719" y="78023"/>
                  <a:pt x="35719" y="71438"/>
                </a:cubicBezTo>
                <a:lnTo>
                  <a:pt x="35719" y="47625"/>
                </a:lnTo>
                <a:close/>
                <a:moveTo>
                  <a:pt x="83344" y="107156"/>
                </a:moveTo>
                <a:cubicBezTo>
                  <a:pt x="96486" y="107156"/>
                  <a:pt x="107156" y="117826"/>
                  <a:pt x="107156" y="130969"/>
                </a:cubicBezTo>
                <a:cubicBezTo>
                  <a:pt x="107156" y="144111"/>
                  <a:pt x="96486" y="154781"/>
                  <a:pt x="83344" y="154781"/>
                </a:cubicBezTo>
                <a:cubicBezTo>
                  <a:pt x="70201" y="154781"/>
                  <a:pt x="59531" y="144111"/>
                  <a:pt x="59531" y="130969"/>
                </a:cubicBezTo>
                <a:cubicBezTo>
                  <a:pt x="59531" y="117826"/>
                  <a:pt x="70201" y="107156"/>
                  <a:pt x="83344" y="107156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6481763" y="3167063"/>
            <a:ext cx="4048125" cy="1038225"/>
          </a:xfrm>
          <a:custGeom>
            <a:avLst/>
            <a:gdLst/>
            <a:ahLst/>
            <a:cxnLst/>
            <a:rect l="l" t="t" r="r" b="b"/>
            <a:pathLst>
              <a:path w="4048125" h="1038225">
                <a:moveTo>
                  <a:pt x="76195" y="0"/>
                </a:moveTo>
                <a:lnTo>
                  <a:pt x="3971930" y="0"/>
                </a:lnTo>
                <a:cubicBezTo>
                  <a:pt x="4014011" y="0"/>
                  <a:pt x="4048125" y="34114"/>
                  <a:pt x="4048125" y="76195"/>
                </a:cubicBezTo>
                <a:lnTo>
                  <a:pt x="4048125" y="962030"/>
                </a:lnTo>
                <a:cubicBezTo>
                  <a:pt x="4048125" y="1004111"/>
                  <a:pt x="4014011" y="1038225"/>
                  <a:pt x="3971930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6638925" y="3324225"/>
            <a:ext cx="381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38925" y="3629025"/>
            <a:ext cx="3800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输入: "今天天气很"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38925" y="3857625"/>
            <a:ext cx="3800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输出: "好"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715625" y="3571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11125200" y="3457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11270456" y="35909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64480"/>
                </a:lnTo>
                <a:cubicBezTo>
                  <a:pt x="166688" y="58155"/>
                  <a:pt x="164195" y="52090"/>
                  <a:pt x="159730" y="47625"/>
                </a:cubicBezTo>
                <a:lnTo>
                  <a:pt x="130969" y="18864"/>
                </a:lnTo>
                <a:cubicBezTo>
                  <a:pt x="126504" y="14399"/>
                  <a:pt x="120439" y="11906"/>
                  <a:pt x="114114" y="11906"/>
                </a:cubicBezTo>
                <a:lnTo>
                  <a:pt x="23812" y="11906"/>
                </a:lnTo>
                <a:close/>
                <a:moveTo>
                  <a:pt x="35719" y="47625"/>
                </a:moveTo>
                <a:cubicBezTo>
                  <a:pt x="35719" y="41039"/>
                  <a:pt x="41039" y="35719"/>
                  <a:pt x="47625" y="35719"/>
                </a:cubicBezTo>
                <a:lnTo>
                  <a:pt x="107156" y="35719"/>
                </a:lnTo>
                <a:cubicBezTo>
                  <a:pt x="113742" y="35719"/>
                  <a:pt x="119063" y="41039"/>
                  <a:pt x="119063" y="47625"/>
                </a:cubicBezTo>
                <a:lnTo>
                  <a:pt x="119063" y="71438"/>
                </a:lnTo>
                <a:cubicBezTo>
                  <a:pt x="119063" y="78023"/>
                  <a:pt x="113742" y="83344"/>
                  <a:pt x="107156" y="83344"/>
                </a:cubicBezTo>
                <a:lnTo>
                  <a:pt x="47625" y="83344"/>
                </a:lnTo>
                <a:cubicBezTo>
                  <a:pt x="41039" y="83344"/>
                  <a:pt x="35719" y="78023"/>
                  <a:pt x="35719" y="71438"/>
                </a:cubicBezTo>
                <a:lnTo>
                  <a:pt x="35719" y="47625"/>
                </a:lnTo>
                <a:close/>
                <a:moveTo>
                  <a:pt x="83344" y="107156"/>
                </a:moveTo>
                <a:cubicBezTo>
                  <a:pt x="96486" y="107156"/>
                  <a:pt x="107156" y="117826"/>
                  <a:pt x="107156" y="130969"/>
                </a:cubicBezTo>
                <a:cubicBezTo>
                  <a:pt x="107156" y="144111"/>
                  <a:pt x="96486" y="154781"/>
                  <a:pt x="83344" y="154781"/>
                </a:cubicBezTo>
                <a:cubicBezTo>
                  <a:pt x="70201" y="154781"/>
                  <a:pt x="59531" y="144111"/>
                  <a:pt x="59531" y="130969"/>
                </a:cubicBezTo>
                <a:cubicBezTo>
                  <a:pt x="59531" y="117826"/>
                  <a:pt x="70201" y="107156"/>
                  <a:pt x="83344" y="107156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6481763" y="4367213"/>
            <a:ext cx="4048125" cy="1038225"/>
          </a:xfrm>
          <a:custGeom>
            <a:avLst/>
            <a:gdLst/>
            <a:ahLst/>
            <a:cxnLst/>
            <a:rect l="l" t="t" r="r" b="b"/>
            <a:pathLst>
              <a:path w="4048125" h="1038225">
                <a:moveTo>
                  <a:pt x="76195" y="0"/>
                </a:moveTo>
                <a:lnTo>
                  <a:pt x="3971930" y="0"/>
                </a:lnTo>
                <a:cubicBezTo>
                  <a:pt x="4014011" y="0"/>
                  <a:pt x="4048125" y="34114"/>
                  <a:pt x="4048125" y="76195"/>
                </a:cubicBezTo>
                <a:lnTo>
                  <a:pt x="4048125" y="962030"/>
                </a:lnTo>
                <a:cubicBezTo>
                  <a:pt x="4048125" y="1004111"/>
                  <a:pt x="4014011" y="1038225"/>
                  <a:pt x="3971930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6638925" y="4524375"/>
            <a:ext cx="381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3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38925" y="4829175"/>
            <a:ext cx="3800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输入: "今天天气很好"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638925" y="5057775"/>
            <a:ext cx="3800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输出: "。"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715625" y="47720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11125200" y="4657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11270456" y="47910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64480"/>
                </a:lnTo>
                <a:cubicBezTo>
                  <a:pt x="166688" y="58155"/>
                  <a:pt x="164195" y="52090"/>
                  <a:pt x="159730" y="47625"/>
                </a:cubicBezTo>
                <a:lnTo>
                  <a:pt x="130969" y="18864"/>
                </a:lnTo>
                <a:cubicBezTo>
                  <a:pt x="126504" y="14399"/>
                  <a:pt x="120439" y="11906"/>
                  <a:pt x="114114" y="11906"/>
                </a:cubicBezTo>
                <a:lnTo>
                  <a:pt x="23812" y="11906"/>
                </a:lnTo>
                <a:close/>
                <a:moveTo>
                  <a:pt x="35719" y="47625"/>
                </a:moveTo>
                <a:cubicBezTo>
                  <a:pt x="35719" y="41039"/>
                  <a:pt x="41039" y="35719"/>
                  <a:pt x="47625" y="35719"/>
                </a:cubicBezTo>
                <a:lnTo>
                  <a:pt x="107156" y="35719"/>
                </a:lnTo>
                <a:cubicBezTo>
                  <a:pt x="113742" y="35719"/>
                  <a:pt x="119063" y="41039"/>
                  <a:pt x="119063" y="47625"/>
                </a:cubicBezTo>
                <a:lnTo>
                  <a:pt x="119063" y="71438"/>
                </a:lnTo>
                <a:cubicBezTo>
                  <a:pt x="119063" y="78023"/>
                  <a:pt x="113742" y="83344"/>
                  <a:pt x="107156" y="83344"/>
                </a:cubicBezTo>
                <a:lnTo>
                  <a:pt x="47625" y="83344"/>
                </a:lnTo>
                <a:cubicBezTo>
                  <a:pt x="41039" y="83344"/>
                  <a:pt x="35719" y="78023"/>
                  <a:pt x="35719" y="71438"/>
                </a:cubicBezTo>
                <a:lnTo>
                  <a:pt x="35719" y="47625"/>
                </a:lnTo>
                <a:close/>
                <a:moveTo>
                  <a:pt x="83344" y="107156"/>
                </a:moveTo>
                <a:cubicBezTo>
                  <a:pt x="96486" y="107156"/>
                  <a:pt x="107156" y="117826"/>
                  <a:pt x="107156" y="130969"/>
                </a:cubicBezTo>
                <a:cubicBezTo>
                  <a:pt x="107156" y="144111"/>
                  <a:pt x="96486" y="154781"/>
                  <a:pt x="83344" y="154781"/>
                </a:cubicBezTo>
                <a:cubicBezTo>
                  <a:pt x="70201" y="154781"/>
                  <a:pt x="59531" y="144111"/>
                  <a:pt x="59531" y="130969"/>
                </a:cubicBezTo>
                <a:cubicBezTo>
                  <a:pt x="59531" y="117826"/>
                  <a:pt x="70201" y="107156"/>
                  <a:pt x="83344" y="107156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6481763" y="5643563"/>
            <a:ext cx="5095875" cy="542925"/>
          </a:xfrm>
          <a:custGeom>
            <a:avLst/>
            <a:gdLst/>
            <a:ahLst/>
            <a:cxnLst/>
            <a:rect l="l" t="t" r="r" b="b"/>
            <a:pathLst>
              <a:path w="5095875" h="542925">
                <a:moveTo>
                  <a:pt x="76200" y="0"/>
                </a:moveTo>
                <a:lnTo>
                  <a:pt x="5019675" y="0"/>
                </a:lnTo>
                <a:cubicBezTo>
                  <a:pt x="5061759" y="0"/>
                  <a:pt x="5095875" y="34116"/>
                  <a:pt x="5095875" y="76200"/>
                </a:cubicBezTo>
                <a:lnTo>
                  <a:pt x="5095875" y="466725"/>
                </a:lnTo>
                <a:cubicBezTo>
                  <a:pt x="5095875" y="508809"/>
                  <a:pt x="5061759" y="542925"/>
                  <a:pt x="501967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7498854" y="58435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7752457" y="5815013"/>
            <a:ext cx="286516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每步都将历史KV缓存起来，避免重复计算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3495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KV Cache的物理结构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81000" y="1241822"/>
            <a:ext cx="11515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深入到模型内部，理解一个Token在进入显存时究竟发生了什么。对于每个Token，在每一层，模型都会生成对应的Key和Value张量。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1749028"/>
            <a:ext cx="5562600" cy="4629150"/>
          </a:xfrm>
          <a:custGeom>
            <a:avLst/>
            <a:gdLst/>
            <a:ahLst/>
            <a:cxnLst/>
            <a:rect l="l" t="t" r="r" b="b"/>
            <a:pathLst>
              <a:path w="5562600" h="4629150">
                <a:moveTo>
                  <a:pt x="114294" y="0"/>
                </a:moveTo>
                <a:lnTo>
                  <a:pt x="5448306" y="0"/>
                </a:lnTo>
                <a:cubicBezTo>
                  <a:pt x="5511387" y="0"/>
                  <a:pt x="5562600" y="51213"/>
                  <a:pt x="5562600" y="114294"/>
                </a:cubicBezTo>
                <a:lnTo>
                  <a:pt x="5562600" y="4514856"/>
                </a:lnTo>
                <a:cubicBezTo>
                  <a:pt x="5562600" y="4577937"/>
                  <a:pt x="5511387" y="4629150"/>
                  <a:pt x="5448306" y="4629150"/>
                </a:cubicBezTo>
                <a:lnTo>
                  <a:pt x="114294" y="4629150"/>
                </a:lnTo>
                <a:cubicBezTo>
                  <a:pt x="51213" y="4629150"/>
                  <a:pt x="0" y="4577937"/>
                  <a:pt x="0" y="4514856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561975" y="1977628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单层、单Token的KV结构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4363" y="2439591"/>
            <a:ext cx="5095875" cy="1304925"/>
          </a:xfrm>
          <a:custGeom>
            <a:avLst/>
            <a:gdLst/>
            <a:ahLst/>
            <a:cxnLst/>
            <a:rect l="l" t="t" r="r" b="b"/>
            <a:pathLst>
              <a:path w="5095875" h="1304925">
                <a:moveTo>
                  <a:pt x="76195" y="0"/>
                </a:moveTo>
                <a:lnTo>
                  <a:pt x="5019680" y="0"/>
                </a:lnTo>
                <a:cubicBezTo>
                  <a:pt x="5061733" y="0"/>
                  <a:pt x="5095875" y="34142"/>
                  <a:pt x="5095875" y="76195"/>
                </a:cubicBezTo>
                <a:lnTo>
                  <a:pt x="5095875" y="1228730"/>
                </a:lnTo>
                <a:cubicBezTo>
                  <a:pt x="5095875" y="1270783"/>
                  <a:pt x="5061733" y="1304925"/>
                  <a:pt x="5019680" y="1304925"/>
                </a:cubicBezTo>
                <a:lnTo>
                  <a:pt x="76195" y="1304925"/>
                </a:lnTo>
                <a:cubicBezTo>
                  <a:pt x="34142" y="1304925"/>
                  <a:pt x="0" y="1270783"/>
                  <a:pt x="0" y="12287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771525" y="259675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913061" y="2672953"/>
            <a:ext cx="17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66825" y="2653903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Tensor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71525" y="3092053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形状: [N</a:t>
            </a: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D</a:t>
            </a: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1525" y="3396853"/>
            <a:ext cx="484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存储每个KV头的Key向量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4363" y="3906441"/>
            <a:ext cx="5095875" cy="1304925"/>
          </a:xfrm>
          <a:custGeom>
            <a:avLst/>
            <a:gdLst/>
            <a:ahLst/>
            <a:cxnLst/>
            <a:rect l="l" t="t" r="r" b="b"/>
            <a:pathLst>
              <a:path w="5095875" h="1304925">
                <a:moveTo>
                  <a:pt x="76195" y="0"/>
                </a:moveTo>
                <a:lnTo>
                  <a:pt x="5019680" y="0"/>
                </a:lnTo>
                <a:cubicBezTo>
                  <a:pt x="5061733" y="0"/>
                  <a:pt x="5095875" y="34142"/>
                  <a:pt x="5095875" y="76195"/>
                </a:cubicBezTo>
                <a:lnTo>
                  <a:pt x="5095875" y="1228730"/>
                </a:lnTo>
                <a:cubicBezTo>
                  <a:pt x="5095875" y="1270783"/>
                  <a:pt x="5061733" y="1304925"/>
                  <a:pt x="5019680" y="1304925"/>
                </a:cubicBezTo>
                <a:lnTo>
                  <a:pt x="76195" y="1304925"/>
                </a:lnTo>
                <a:cubicBezTo>
                  <a:pt x="34142" y="1304925"/>
                  <a:pt x="0" y="1270783"/>
                  <a:pt x="0" y="122873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771525" y="40636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911870" y="4139803"/>
            <a:ext cx="180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66825" y="4120753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Value Tensor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71525" y="4558903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形状: [N</a:t>
            </a: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D</a:t>
            </a: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71525" y="4863703"/>
            <a:ext cx="484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存储每个KV头的Value向量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4363" y="5373291"/>
            <a:ext cx="5095875" cy="771525"/>
          </a:xfrm>
          <a:custGeom>
            <a:avLst/>
            <a:gdLst/>
            <a:ahLst/>
            <a:cxnLst/>
            <a:rect l="l" t="t" r="r" b="b"/>
            <a:pathLst>
              <a:path w="5095875" h="771525">
                <a:moveTo>
                  <a:pt x="76204" y="0"/>
                </a:moveTo>
                <a:lnTo>
                  <a:pt x="5019671" y="0"/>
                </a:lnTo>
                <a:cubicBezTo>
                  <a:pt x="5061758" y="0"/>
                  <a:pt x="5095875" y="34117"/>
                  <a:pt x="5095875" y="76204"/>
                </a:cubicBezTo>
                <a:lnTo>
                  <a:pt x="5095875" y="695321"/>
                </a:lnTo>
                <a:cubicBezTo>
                  <a:pt x="5095875" y="737408"/>
                  <a:pt x="5061758" y="771525"/>
                  <a:pt x="50196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5F7A8C">
              <a:alpha val="1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33425" y="5530453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</a:t>
            </a: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H / N</a:t>
            </a: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8188" y="5797153"/>
            <a:ext cx="484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每个头的维度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48400" y="1749028"/>
            <a:ext cx="5562600" cy="4629150"/>
          </a:xfrm>
          <a:custGeom>
            <a:avLst/>
            <a:gdLst/>
            <a:ahLst/>
            <a:cxnLst/>
            <a:rect l="l" t="t" r="r" b="b"/>
            <a:pathLst>
              <a:path w="5562600" h="4629150">
                <a:moveTo>
                  <a:pt x="114294" y="0"/>
                </a:moveTo>
                <a:lnTo>
                  <a:pt x="5448306" y="0"/>
                </a:lnTo>
                <a:cubicBezTo>
                  <a:pt x="5511387" y="0"/>
                  <a:pt x="5562600" y="51213"/>
                  <a:pt x="5562600" y="114294"/>
                </a:cubicBezTo>
                <a:lnTo>
                  <a:pt x="5562600" y="4514856"/>
                </a:lnTo>
                <a:cubicBezTo>
                  <a:pt x="5562600" y="4577937"/>
                  <a:pt x="5511387" y="4629150"/>
                  <a:pt x="5448306" y="4629150"/>
                </a:cubicBezTo>
                <a:lnTo>
                  <a:pt x="114294" y="4629150"/>
                </a:lnTo>
                <a:cubicBezTo>
                  <a:pt x="51213" y="4629150"/>
                  <a:pt x="0" y="4577937"/>
                  <a:pt x="0" y="4514856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429375" y="1977628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Cache的三维矩阵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81763" y="2439591"/>
            <a:ext cx="5095875" cy="885825"/>
          </a:xfrm>
          <a:custGeom>
            <a:avLst/>
            <a:gdLst/>
            <a:ahLst/>
            <a:cxnLst/>
            <a:rect l="l" t="t" r="r" b="b"/>
            <a:pathLst>
              <a:path w="5095875" h="885825">
                <a:moveTo>
                  <a:pt x="76199" y="0"/>
                </a:moveTo>
                <a:lnTo>
                  <a:pt x="5019676" y="0"/>
                </a:lnTo>
                <a:cubicBezTo>
                  <a:pt x="5061760" y="0"/>
                  <a:pt x="5095875" y="34115"/>
                  <a:pt x="5095875" y="76199"/>
                </a:cubicBezTo>
                <a:lnTo>
                  <a:pt x="5095875" y="809626"/>
                </a:lnTo>
                <a:cubicBezTo>
                  <a:pt x="5095875" y="851710"/>
                  <a:pt x="5061760" y="885825"/>
                  <a:pt x="501967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677025" y="2634853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维度1: 层数 (L)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785053" y="2653903"/>
            <a:ext cx="66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28 Layers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677025" y="3015853"/>
            <a:ext cx="4705350" cy="114300"/>
          </a:xfrm>
          <a:custGeom>
            <a:avLst/>
            <a:gdLst/>
            <a:ahLst/>
            <a:cxnLst/>
            <a:rect l="l" t="t" r="r" b="b"/>
            <a:pathLst>
              <a:path w="4705350" h="114300">
                <a:moveTo>
                  <a:pt x="57150" y="0"/>
                </a:moveTo>
                <a:lnTo>
                  <a:pt x="4648200" y="0"/>
                </a:lnTo>
                <a:cubicBezTo>
                  <a:pt x="4679742" y="0"/>
                  <a:pt x="4705350" y="25608"/>
                  <a:pt x="4705350" y="57150"/>
                </a:cubicBezTo>
                <a:lnTo>
                  <a:pt x="4705350" y="57150"/>
                </a:lnTo>
                <a:cubicBezTo>
                  <a:pt x="4705350" y="88692"/>
                  <a:pt x="4679742" y="114300"/>
                  <a:pt x="464820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A5A78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6677025" y="3015853"/>
            <a:ext cx="4705350" cy="114300"/>
          </a:xfrm>
          <a:custGeom>
            <a:avLst/>
            <a:gdLst/>
            <a:ahLst/>
            <a:cxnLst/>
            <a:rect l="l" t="t" r="r" b="b"/>
            <a:pathLst>
              <a:path w="4705350" h="114300">
                <a:moveTo>
                  <a:pt x="57150" y="0"/>
                </a:moveTo>
                <a:lnTo>
                  <a:pt x="4648200" y="0"/>
                </a:lnTo>
                <a:cubicBezTo>
                  <a:pt x="4679742" y="0"/>
                  <a:pt x="4705350" y="25608"/>
                  <a:pt x="4705350" y="57150"/>
                </a:cubicBezTo>
                <a:lnTo>
                  <a:pt x="4705350" y="57150"/>
                </a:lnTo>
                <a:cubicBezTo>
                  <a:pt x="4705350" y="88692"/>
                  <a:pt x="4679742" y="114300"/>
                  <a:pt x="464820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/>
              </a:gs>
              <a:gs pos="100000">
                <a:srgbClr val="5F7A8C"/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6481763" y="3487341"/>
            <a:ext cx="5095875" cy="885825"/>
          </a:xfrm>
          <a:custGeom>
            <a:avLst/>
            <a:gdLst/>
            <a:ahLst/>
            <a:cxnLst/>
            <a:rect l="l" t="t" r="r" b="b"/>
            <a:pathLst>
              <a:path w="5095875" h="885825">
                <a:moveTo>
                  <a:pt x="76199" y="0"/>
                </a:moveTo>
                <a:lnTo>
                  <a:pt x="5019676" y="0"/>
                </a:lnTo>
                <a:cubicBezTo>
                  <a:pt x="5061760" y="0"/>
                  <a:pt x="5095875" y="34115"/>
                  <a:pt x="5095875" y="76199"/>
                </a:cubicBezTo>
                <a:lnTo>
                  <a:pt x="5095875" y="809626"/>
                </a:lnTo>
                <a:cubicBezTo>
                  <a:pt x="5095875" y="851710"/>
                  <a:pt x="5061760" y="885825"/>
                  <a:pt x="501967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677025" y="3682603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维度2: Token数 (S)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848975" y="3701653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动态增长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677025" y="4063603"/>
            <a:ext cx="4705350" cy="114300"/>
          </a:xfrm>
          <a:custGeom>
            <a:avLst/>
            <a:gdLst/>
            <a:ahLst/>
            <a:cxnLst/>
            <a:rect l="l" t="t" r="r" b="b"/>
            <a:pathLst>
              <a:path w="4705350" h="114300">
                <a:moveTo>
                  <a:pt x="57150" y="0"/>
                </a:moveTo>
                <a:lnTo>
                  <a:pt x="4648200" y="0"/>
                </a:lnTo>
                <a:cubicBezTo>
                  <a:pt x="4679742" y="0"/>
                  <a:pt x="4705350" y="25608"/>
                  <a:pt x="4705350" y="57150"/>
                </a:cubicBezTo>
                <a:lnTo>
                  <a:pt x="4705350" y="57150"/>
                </a:lnTo>
                <a:cubicBezTo>
                  <a:pt x="4705350" y="88692"/>
                  <a:pt x="4679742" y="114300"/>
                  <a:pt x="464820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B89A6A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6677025" y="4063603"/>
            <a:ext cx="2819400" cy="114300"/>
          </a:xfrm>
          <a:custGeom>
            <a:avLst/>
            <a:gdLst/>
            <a:ahLst/>
            <a:cxnLst/>
            <a:rect l="l" t="t" r="r" b="b"/>
            <a:pathLst>
              <a:path w="2819400" h="114300">
                <a:moveTo>
                  <a:pt x="57150" y="0"/>
                </a:moveTo>
                <a:lnTo>
                  <a:pt x="2762250" y="0"/>
                </a:lnTo>
                <a:cubicBezTo>
                  <a:pt x="2793792" y="0"/>
                  <a:pt x="2819400" y="25608"/>
                  <a:pt x="2819400" y="57150"/>
                </a:cubicBezTo>
                <a:lnTo>
                  <a:pt x="2819400" y="57150"/>
                </a:lnTo>
                <a:cubicBezTo>
                  <a:pt x="2819400" y="88692"/>
                  <a:pt x="2793792" y="114300"/>
                  <a:pt x="27622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B89A6A">
                  <a:alpha val="7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6481763" y="4535091"/>
            <a:ext cx="5095875" cy="885825"/>
          </a:xfrm>
          <a:custGeom>
            <a:avLst/>
            <a:gdLst/>
            <a:ahLst/>
            <a:cxnLst/>
            <a:rect l="l" t="t" r="r" b="b"/>
            <a:pathLst>
              <a:path w="5095875" h="885825">
                <a:moveTo>
                  <a:pt x="76199" y="0"/>
                </a:moveTo>
                <a:lnTo>
                  <a:pt x="5019676" y="0"/>
                </a:lnTo>
                <a:cubicBezTo>
                  <a:pt x="5061760" y="0"/>
                  <a:pt x="5095875" y="34115"/>
                  <a:pt x="5095875" y="76199"/>
                </a:cubicBezTo>
                <a:lnTo>
                  <a:pt x="5095875" y="809626"/>
                </a:lnTo>
                <a:cubicBezTo>
                  <a:pt x="5095875" y="851710"/>
                  <a:pt x="5061760" y="885825"/>
                  <a:pt x="501967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6677025" y="4730353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维度3: KV维度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701858" y="4749403"/>
            <a:ext cx="742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en-US" sz="788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5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× D</a:t>
            </a:r>
            <a:r>
              <a:rPr lang="en-US" sz="788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677025" y="5111353"/>
            <a:ext cx="4705350" cy="114300"/>
          </a:xfrm>
          <a:custGeom>
            <a:avLst/>
            <a:gdLst/>
            <a:ahLst/>
            <a:cxnLst/>
            <a:rect l="l" t="t" r="r" b="b"/>
            <a:pathLst>
              <a:path w="4705350" h="114300">
                <a:moveTo>
                  <a:pt x="57150" y="0"/>
                </a:moveTo>
                <a:lnTo>
                  <a:pt x="4648200" y="0"/>
                </a:lnTo>
                <a:cubicBezTo>
                  <a:pt x="4679742" y="0"/>
                  <a:pt x="4705350" y="25608"/>
                  <a:pt x="4705350" y="57150"/>
                </a:cubicBezTo>
                <a:lnTo>
                  <a:pt x="4705350" y="57150"/>
                </a:lnTo>
                <a:cubicBezTo>
                  <a:pt x="4705350" y="88692"/>
                  <a:pt x="4679742" y="114300"/>
                  <a:pt x="464820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5F7A8C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6677025" y="5111353"/>
            <a:ext cx="1885950" cy="114300"/>
          </a:xfrm>
          <a:custGeom>
            <a:avLst/>
            <a:gdLst/>
            <a:ahLst/>
            <a:cxnLst/>
            <a:rect l="l" t="t" r="r" b="b"/>
            <a:pathLst>
              <a:path w="1885950" h="114300">
                <a:moveTo>
                  <a:pt x="57150" y="0"/>
                </a:moveTo>
                <a:lnTo>
                  <a:pt x="1828800" y="0"/>
                </a:lnTo>
                <a:cubicBezTo>
                  <a:pt x="1860342" y="0"/>
                  <a:pt x="1885950" y="25608"/>
                  <a:pt x="1885950" y="57150"/>
                </a:cubicBezTo>
                <a:lnTo>
                  <a:pt x="1885950" y="57150"/>
                </a:lnTo>
                <a:cubicBezTo>
                  <a:pt x="1885950" y="88692"/>
                  <a:pt x="1860342" y="114300"/>
                  <a:pt x="182880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gradFill flip="none" rotWithShape="1">
            <a:gsLst>
              <a:gs pos="0">
                <a:srgbClr val="5F7A8C"/>
              </a:gs>
              <a:gs pos="100000">
                <a:srgbClr val="3A5A78"/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6481763" y="5582841"/>
            <a:ext cx="5095875" cy="542925"/>
          </a:xfrm>
          <a:custGeom>
            <a:avLst/>
            <a:gdLst/>
            <a:ahLst/>
            <a:cxnLst/>
            <a:rect l="l" t="t" r="r" b="b"/>
            <a:pathLst>
              <a:path w="5095875" h="542925">
                <a:moveTo>
                  <a:pt x="76200" y="0"/>
                </a:moveTo>
                <a:lnTo>
                  <a:pt x="5019675" y="0"/>
                </a:lnTo>
                <a:cubicBezTo>
                  <a:pt x="5061759" y="0"/>
                  <a:pt x="5095875" y="34116"/>
                  <a:pt x="5095875" y="76200"/>
                </a:cubicBezTo>
                <a:lnTo>
                  <a:pt x="5095875" y="466725"/>
                </a:lnTo>
                <a:cubicBezTo>
                  <a:pt x="5095875" y="508809"/>
                  <a:pt x="5061759" y="542925"/>
                  <a:pt x="501967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6952283" y="578286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764" y="-744"/>
                </a:moveTo>
                <a:cubicBezTo>
                  <a:pt x="72658" y="-4137"/>
                  <a:pt x="79921" y="-4137"/>
                  <a:pt x="85814" y="-744"/>
                </a:cubicBezTo>
                <a:lnTo>
                  <a:pt x="138172" y="29468"/>
                </a:lnTo>
                <a:cubicBezTo>
                  <a:pt x="144066" y="32861"/>
                  <a:pt x="147697" y="39172"/>
                  <a:pt x="147697" y="45958"/>
                </a:cubicBezTo>
                <a:lnTo>
                  <a:pt x="147697" y="106382"/>
                </a:lnTo>
                <a:cubicBezTo>
                  <a:pt x="147697" y="113199"/>
                  <a:pt x="144066" y="119479"/>
                  <a:pt x="138172" y="122872"/>
                </a:cubicBezTo>
                <a:lnTo>
                  <a:pt x="85814" y="153144"/>
                </a:lnTo>
                <a:cubicBezTo>
                  <a:pt x="79921" y="156537"/>
                  <a:pt x="72658" y="156537"/>
                  <a:pt x="66764" y="153144"/>
                </a:cubicBezTo>
                <a:lnTo>
                  <a:pt x="14436" y="122932"/>
                </a:lnTo>
                <a:cubicBezTo>
                  <a:pt x="8543" y="119539"/>
                  <a:pt x="4911" y="113228"/>
                  <a:pt x="4911" y="106442"/>
                </a:cubicBezTo>
                <a:lnTo>
                  <a:pt x="4911" y="46018"/>
                </a:lnTo>
                <a:cubicBezTo>
                  <a:pt x="4911" y="39201"/>
                  <a:pt x="8543" y="32921"/>
                  <a:pt x="14436" y="29528"/>
                </a:cubicBezTo>
                <a:lnTo>
                  <a:pt x="66764" y="-744"/>
                </a:lnTo>
                <a:close/>
                <a:moveTo>
                  <a:pt x="128617" y="106412"/>
                </a:moveTo>
                <a:lnTo>
                  <a:pt x="128617" y="56971"/>
                </a:lnTo>
                <a:lnTo>
                  <a:pt x="85814" y="81677"/>
                </a:lnTo>
                <a:lnTo>
                  <a:pt x="85814" y="131118"/>
                </a:lnTo>
                <a:lnTo>
                  <a:pt x="128617" y="106412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6848475" y="5740003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想象：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随着Token生成，矩阵在序列长度方向上不断"变长"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5716" y="375716"/>
            <a:ext cx="375716" cy="375716"/>
          </a:xfrm>
          <a:custGeom>
            <a:avLst/>
            <a:gdLst/>
            <a:ahLst/>
            <a:cxnLst/>
            <a:rect l="l" t="t" r="r" b="b"/>
            <a:pathLst>
              <a:path w="375716" h="375716">
                <a:moveTo>
                  <a:pt x="75143" y="0"/>
                </a:moveTo>
                <a:lnTo>
                  <a:pt x="300573" y="0"/>
                </a:lnTo>
                <a:cubicBezTo>
                  <a:pt x="342074" y="0"/>
                  <a:pt x="375716" y="33643"/>
                  <a:pt x="375716" y="75143"/>
                </a:cubicBezTo>
                <a:lnTo>
                  <a:pt x="375716" y="300573"/>
                </a:lnTo>
                <a:cubicBezTo>
                  <a:pt x="375716" y="342074"/>
                  <a:pt x="342074" y="375716"/>
                  <a:pt x="300573" y="375716"/>
                </a:cubicBezTo>
                <a:lnTo>
                  <a:pt x="75143" y="375716"/>
                </a:lnTo>
                <a:cubicBezTo>
                  <a:pt x="33643" y="375716"/>
                  <a:pt x="0" y="342074"/>
                  <a:pt x="0" y="300573"/>
                </a:cubicBezTo>
                <a:lnTo>
                  <a:pt x="0" y="75143"/>
                </a:lnTo>
                <a:cubicBezTo>
                  <a:pt x="0" y="33643"/>
                  <a:pt x="33643" y="0"/>
                  <a:pt x="75143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63775" y="432074"/>
            <a:ext cx="281787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1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64148" y="375716"/>
            <a:ext cx="4123488" cy="375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63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KV Cache公式推导（一）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5716" y="864148"/>
            <a:ext cx="11440567" cy="37572"/>
          </a:xfrm>
          <a:custGeom>
            <a:avLst/>
            <a:gdLst/>
            <a:ahLst/>
            <a:cxnLst/>
            <a:rect l="l" t="t" r="r" b="b"/>
            <a:pathLst>
              <a:path w="11440567" h="37572">
                <a:moveTo>
                  <a:pt x="0" y="0"/>
                </a:moveTo>
                <a:lnTo>
                  <a:pt x="11440567" y="0"/>
                </a:lnTo>
                <a:lnTo>
                  <a:pt x="11440567" y="37572"/>
                </a:lnTo>
                <a:lnTo>
                  <a:pt x="0" y="3757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80413" y="1131846"/>
            <a:ext cx="11431174" cy="5720284"/>
          </a:xfrm>
          <a:custGeom>
            <a:avLst/>
            <a:gdLst/>
            <a:ahLst/>
            <a:cxnLst/>
            <a:rect l="l" t="t" r="r" b="b"/>
            <a:pathLst>
              <a:path w="11431174" h="5720284">
                <a:moveTo>
                  <a:pt x="112690" y="0"/>
                </a:moveTo>
                <a:lnTo>
                  <a:pt x="11318485" y="0"/>
                </a:lnTo>
                <a:cubicBezTo>
                  <a:pt x="11380721" y="0"/>
                  <a:pt x="11431174" y="50453"/>
                  <a:pt x="11431174" y="112690"/>
                </a:cubicBezTo>
                <a:lnTo>
                  <a:pt x="11431174" y="5607594"/>
                </a:lnTo>
                <a:cubicBezTo>
                  <a:pt x="11431174" y="5669831"/>
                  <a:pt x="11380721" y="5720284"/>
                  <a:pt x="11318485" y="5720284"/>
                </a:cubicBezTo>
                <a:lnTo>
                  <a:pt x="112690" y="5720284"/>
                </a:lnTo>
                <a:cubicBezTo>
                  <a:pt x="50453" y="5720284"/>
                  <a:pt x="0" y="5669831"/>
                  <a:pt x="0" y="5607594"/>
                </a:cubicBezTo>
                <a:lnTo>
                  <a:pt x="0" y="112690"/>
                </a:lnTo>
                <a:cubicBezTo>
                  <a:pt x="0" y="50495"/>
                  <a:pt x="50495" y="0"/>
                  <a:pt x="1126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615236" y="1437116"/>
            <a:ext cx="10961529" cy="338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1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第一步：单层、单Token的大小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3414" y="1925547"/>
            <a:ext cx="1090517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我们需要存储Key和Value两个矩阵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185056" y="2498515"/>
            <a:ext cx="1568616" cy="1333794"/>
          </a:xfrm>
          <a:custGeom>
            <a:avLst/>
            <a:gdLst/>
            <a:ahLst/>
            <a:cxnLst/>
            <a:rect l="l" t="t" r="r" b="b"/>
            <a:pathLst>
              <a:path w="1568616" h="1333794">
                <a:moveTo>
                  <a:pt x="112719" y="0"/>
                </a:moveTo>
                <a:lnTo>
                  <a:pt x="1455897" y="0"/>
                </a:lnTo>
                <a:cubicBezTo>
                  <a:pt x="1518109" y="0"/>
                  <a:pt x="1568616" y="50508"/>
                  <a:pt x="1568616" y="112719"/>
                </a:cubicBezTo>
                <a:lnTo>
                  <a:pt x="1568616" y="1221075"/>
                </a:lnTo>
                <a:cubicBezTo>
                  <a:pt x="1568616" y="1283286"/>
                  <a:pt x="1518109" y="1333794"/>
                  <a:pt x="1455897" y="1333794"/>
                </a:cubicBezTo>
                <a:lnTo>
                  <a:pt x="112719" y="1333794"/>
                </a:lnTo>
                <a:cubicBezTo>
                  <a:pt x="50508" y="1333794"/>
                  <a:pt x="0" y="1283286"/>
                  <a:pt x="0" y="1221075"/>
                </a:cubicBezTo>
                <a:lnTo>
                  <a:pt x="0" y="112719"/>
                </a:lnTo>
                <a:cubicBezTo>
                  <a:pt x="0" y="50508"/>
                  <a:pt x="50508" y="0"/>
                  <a:pt x="112719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3A5A7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377611" y="2733337"/>
            <a:ext cx="1183507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Tensor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382307" y="3109054"/>
            <a:ext cx="1174114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[N</a:t>
            </a:r>
            <a:r>
              <a:rPr lang="en-US" sz="88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1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D</a:t>
            </a:r>
            <a:r>
              <a:rPr lang="en-US" sz="88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r>
              <a:rPr lang="en-US" sz="11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387004" y="3409627"/>
            <a:ext cx="1164721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en-US" sz="777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3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× D</a:t>
            </a:r>
            <a:r>
              <a:rPr lang="en-US" sz="777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r>
              <a:rPr lang="en-US" sz="103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个元素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993118" y="2977553"/>
            <a:ext cx="375716" cy="375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63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31576" y="2498515"/>
            <a:ext cx="1568616" cy="1333794"/>
          </a:xfrm>
          <a:custGeom>
            <a:avLst/>
            <a:gdLst/>
            <a:ahLst/>
            <a:cxnLst/>
            <a:rect l="l" t="t" r="r" b="b"/>
            <a:pathLst>
              <a:path w="1568616" h="1333794">
                <a:moveTo>
                  <a:pt x="112719" y="0"/>
                </a:moveTo>
                <a:lnTo>
                  <a:pt x="1455897" y="0"/>
                </a:lnTo>
                <a:cubicBezTo>
                  <a:pt x="1518109" y="0"/>
                  <a:pt x="1568616" y="50508"/>
                  <a:pt x="1568616" y="112719"/>
                </a:cubicBezTo>
                <a:lnTo>
                  <a:pt x="1568616" y="1221075"/>
                </a:lnTo>
                <a:cubicBezTo>
                  <a:pt x="1568616" y="1283286"/>
                  <a:pt x="1518109" y="1333794"/>
                  <a:pt x="1455897" y="1333794"/>
                </a:cubicBezTo>
                <a:lnTo>
                  <a:pt x="112719" y="1333794"/>
                </a:lnTo>
                <a:cubicBezTo>
                  <a:pt x="50508" y="1333794"/>
                  <a:pt x="0" y="1283286"/>
                  <a:pt x="0" y="1221075"/>
                </a:cubicBezTo>
                <a:lnTo>
                  <a:pt x="0" y="112719"/>
                </a:lnTo>
                <a:cubicBezTo>
                  <a:pt x="0" y="50508"/>
                  <a:pt x="50508" y="0"/>
                  <a:pt x="112719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624131" y="2733337"/>
            <a:ext cx="1183507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Value Tensor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28828" y="3109054"/>
            <a:ext cx="1174114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[N</a:t>
            </a:r>
            <a:r>
              <a:rPr lang="en-US" sz="88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1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D</a:t>
            </a:r>
            <a:r>
              <a:rPr lang="en-US" sz="888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r>
              <a:rPr lang="en-US" sz="11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633524" y="3409627"/>
            <a:ext cx="1164721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en-US" sz="777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3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× D</a:t>
            </a:r>
            <a:r>
              <a:rPr lang="en-US" sz="777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r>
              <a:rPr lang="en-US" sz="103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个元素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95076" y="4151667"/>
            <a:ext cx="10801849" cy="1371365"/>
          </a:xfrm>
          <a:custGeom>
            <a:avLst/>
            <a:gdLst/>
            <a:ahLst/>
            <a:cxnLst/>
            <a:rect l="l" t="t" r="r" b="b"/>
            <a:pathLst>
              <a:path w="10801849" h="1371365">
                <a:moveTo>
                  <a:pt x="112713" y="0"/>
                </a:moveTo>
                <a:lnTo>
                  <a:pt x="10689136" y="0"/>
                </a:lnTo>
                <a:cubicBezTo>
                  <a:pt x="10751386" y="0"/>
                  <a:pt x="10801849" y="50463"/>
                  <a:pt x="10801849" y="112713"/>
                </a:cubicBezTo>
                <a:lnTo>
                  <a:pt x="10801849" y="1258653"/>
                </a:lnTo>
                <a:cubicBezTo>
                  <a:pt x="10801849" y="1320902"/>
                  <a:pt x="10751386" y="1371365"/>
                  <a:pt x="10689136" y="1371365"/>
                </a:cubicBezTo>
                <a:lnTo>
                  <a:pt x="112713" y="1371365"/>
                </a:lnTo>
                <a:cubicBezTo>
                  <a:pt x="50463" y="1371365"/>
                  <a:pt x="0" y="1320902"/>
                  <a:pt x="0" y="1258653"/>
                </a:cubicBezTo>
                <a:lnTo>
                  <a:pt x="0" y="112713"/>
                </a:lnTo>
                <a:cubicBezTo>
                  <a:pt x="0" y="50505"/>
                  <a:pt x="50505" y="0"/>
                  <a:pt x="112713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958077" y="4461633"/>
            <a:ext cx="10275846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9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单层、单Token的大小公式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18"/>
              <p:cNvSpPr/>
              <p:nvPr/>
            </p:nvSpPr>
            <p:spPr>
              <a:xfrm>
                <a:off x="934595" y="4874921"/>
                <a:ext cx="10322810" cy="33814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19" b="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19" b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Size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19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layer</m:t>
                          </m:r>
                          <m:r>
                            <a:rPr lang="en-US" altLang="zh-CN" sz="2219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2219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token</m:t>
                          </m:r>
                        </m:sub>
                      </m:sSub>
                      <m:r>
                        <a:rPr lang="en-US" altLang="zh-CN" sz="2219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=2×</m:t>
                      </m:r>
                      <m:sSub>
                        <m:sSubPr>
                          <m:ctrlPr>
                            <a:rPr lang="en-US" altLang="zh-CN" sz="2219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19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219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2219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219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19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219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h𝑒𝑎𝑑</m:t>
                          </m:r>
                        </m:sub>
                      </m:sSub>
                      <m:r>
                        <a:rPr lang="en-US" altLang="zh-CN" sz="2219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2219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Precision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95" y="4874921"/>
                <a:ext cx="10322810" cy="338145"/>
              </a:xfrm>
              <a:prstGeom prst="rect">
                <a:avLst/>
              </a:prstGeom>
              <a:blipFill>
                <a:blip r:embed="rId3"/>
                <a:stretch>
                  <a:fillRect b="-3703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hape 19"/>
          <p:cNvSpPr/>
          <p:nvPr/>
        </p:nvSpPr>
        <p:spPr>
          <a:xfrm>
            <a:off x="685683" y="5757855"/>
            <a:ext cx="3456592" cy="789005"/>
          </a:xfrm>
          <a:custGeom>
            <a:avLst/>
            <a:gdLst/>
            <a:ahLst/>
            <a:cxnLst/>
            <a:rect l="l" t="t" r="r" b="b"/>
            <a:pathLst>
              <a:path w="3456592" h="789005">
                <a:moveTo>
                  <a:pt x="75145" y="0"/>
                </a:moveTo>
                <a:lnTo>
                  <a:pt x="3381447" y="0"/>
                </a:lnTo>
                <a:cubicBezTo>
                  <a:pt x="3422948" y="0"/>
                  <a:pt x="3456592" y="33643"/>
                  <a:pt x="3456592" y="75145"/>
                </a:cubicBezTo>
                <a:lnTo>
                  <a:pt x="3456592" y="713860"/>
                </a:lnTo>
                <a:cubicBezTo>
                  <a:pt x="3456592" y="755361"/>
                  <a:pt x="3422948" y="789005"/>
                  <a:pt x="3381447" y="789005"/>
                </a:cubicBezTo>
                <a:lnTo>
                  <a:pt x="75145" y="789005"/>
                </a:lnTo>
                <a:cubicBezTo>
                  <a:pt x="33671" y="789005"/>
                  <a:pt x="0" y="755333"/>
                  <a:pt x="0" y="713860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3A5A7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98398" y="5908142"/>
            <a:ext cx="32311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98398" y="6171143"/>
            <a:ext cx="32311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+ Value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66970" y="5757855"/>
            <a:ext cx="3456592" cy="789005"/>
          </a:xfrm>
          <a:custGeom>
            <a:avLst/>
            <a:gdLst/>
            <a:ahLst/>
            <a:cxnLst/>
            <a:rect l="l" t="t" r="r" b="b"/>
            <a:pathLst>
              <a:path w="3456592" h="789005">
                <a:moveTo>
                  <a:pt x="75145" y="0"/>
                </a:moveTo>
                <a:lnTo>
                  <a:pt x="3381447" y="0"/>
                </a:lnTo>
                <a:cubicBezTo>
                  <a:pt x="3422948" y="0"/>
                  <a:pt x="3456592" y="33643"/>
                  <a:pt x="3456592" y="75145"/>
                </a:cubicBezTo>
                <a:lnTo>
                  <a:pt x="3456592" y="713860"/>
                </a:lnTo>
                <a:cubicBezTo>
                  <a:pt x="3456592" y="755361"/>
                  <a:pt x="3422948" y="789005"/>
                  <a:pt x="3381447" y="789005"/>
                </a:cubicBezTo>
                <a:lnTo>
                  <a:pt x="75145" y="789005"/>
                </a:lnTo>
                <a:cubicBezTo>
                  <a:pt x="33671" y="789005"/>
                  <a:pt x="0" y="755333"/>
                  <a:pt x="0" y="713860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5F7A8C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4479685" y="5908142"/>
            <a:ext cx="32311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en-US" sz="88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183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× D</a:t>
            </a:r>
            <a:r>
              <a:rPr lang="en-US" sz="88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79685" y="6171143"/>
            <a:ext cx="32311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每个矩阵元素数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048258" y="5757855"/>
            <a:ext cx="3456592" cy="789005"/>
          </a:xfrm>
          <a:custGeom>
            <a:avLst/>
            <a:gdLst/>
            <a:ahLst/>
            <a:cxnLst/>
            <a:rect l="l" t="t" r="r" b="b"/>
            <a:pathLst>
              <a:path w="3456592" h="789005">
                <a:moveTo>
                  <a:pt x="75145" y="0"/>
                </a:moveTo>
                <a:lnTo>
                  <a:pt x="3381447" y="0"/>
                </a:lnTo>
                <a:cubicBezTo>
                  <a:pt x="3422948" y="0"/>
                  <a:pt x="3456592" y="33643"/>
                  <a:pt x="3456592" y="75145"/>
                </a:cubicBezTo>
                <a:lnTo>
                  <a:pt x="3456592" y="713860"/>
                </a:lnTo>
                <a:cubicBezTo>
                  <a:pt x="3456592" y="755361"/>
                  <a:pt x="3422948" y="789005"/>
                  <a:pt x="3381447" y="789005"/>
                </a:cubicBezTo>
                <a:lnTo>
                  <a:pt x="75145" y="789005"/>
                </a:lnTo>
                <a:cubicBezTo>
                  <a:pt x="33671" y="789005"/>
                  <a:pt x="0" y="755333"/>
                  <a:pt x="0" y="713860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8160973" y="5908142"/>
            <a:ext cx="32311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160973" y="6171143"/>
            <a:ext cx="32311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精度（字节数）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906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400050" y="1333500"/>
            <a:ext cx="5543550" cy="1171575"/>
          </a:xfrm>
          <a:custGeom>
            <a:avLst/>
            <a:gdLst/>
            <a:ahLst/>
            <a:cxnLst/>
            <a:rect l="l" t="t" r="r" b="b"/>
            <a:pathLst>
              <a:path w="5543550" h="1171575">
                <a:moveTo>
                  <a:pt x="0" y="0"/>
                </a:moveTo>
                <a:lnTo>
                  <a:pt x="5467351" y="0"/>
                </a:lnTo>
                <a:cubicBezTo>
                  <a:pt x="5509434" y="0"/>
                  <a:pt x="5543550" y="34116"/>
                  <a:pt x="5543550" y="76199"/>
                </a:cubicBezTo>
                <a:lnTo>
                  <a:pt x="5543550" y="1095376"/>
                </a:lnTo>
                <a:cubicBezTo>
                  <a:pt x="5543550" y="1137459"/>
                  <a:pt x="5509434" y="1171575"/>
                  <a:pt x="5467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00050" y="1333500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609600" y="152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703287" y="16002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19200" y="1524000"/>
            <a:ext cx="2628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推理显存构成与核心挑战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9200" y="186690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理解LLM推理中的显存瓶颈与三大核心构成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67450" y="1333500"/>
            <a:ext cx="5543550" cy="1171575"/>
          </a:xfrm>
          <a:custGeom>
            <a:avLst/>
            <a:gdLst/>
            <a:ahLst/>
            <a:cxnLst/>
            <a:rect l="l" t="t" r="r" b="b"/>
            <a:pathLst>
              <a:path w="5543550" h="1171575">
                <a:moveTo>
                  <a:pt x="0" y="0"/>
                </a:moveTo>
                <a:lnTo>
                  <a:pt x="5467351" y="0"/>
                </a:lnTo>
                <a:cubicBezTo>
                  <a:pt x="5509434" y="0"/>
                  <a:pt x="5543550" y="34116"/>
                  <a:pt x="5543550" y="76199"/>
                </a:cubicBezTo>
                <a:lnTo>
                  <a:pt x="5543550" y="1095376"/>
                </a:lnTo>
                <a:cubicBezTo>
                  <a:pt x="5543550" y="1137459"/>
                  <a:pt x="5509434" y="1171575"/>
                  <a:pt x="5467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6267450" y="1333500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6477000" y="152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6570687" y="16002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086600" y="15240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模型权重显存计算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86600" y="1866900"/>
            <a:ext cx="2867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掌握模型权重的精确估算方法与不同精度的影响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2657475"/>
            <a:ext cx="5543550" cy="1171575"/>
          </a:xfrm>
          <a:custGeom>
            <a:avLst/>
            <a:gdLst/>
            <a:ahLst/>
            <a:cxnLst/>
            <a:rect l="l" t="t" r="r" b="b"/>
            <a:pathLst>
              <a:path w="5543550" h="1171575">
                <a:moveTo>
                  <a:pt x="0" y="0"/>
                </a:moveTo>
                <a:lnTo>
                  <a:pt x="5467351" y="0"/>
                </a:lnTo>
                <a:cubicBezTo>
                  <a:pt x="5509434" y="0"/>
                  <a:pt x="5543550" y="34116"/>
                  <a:pt x="5543550" y="76199"/>
                </a:cubicBezTo>
                <a:lnTo>
                  <a:pt x="5543550" y="1095376"/>
                </a:lnTo>
                <a:cubicBezTo>
                  <a:pt x="5543550" y="1137459"/>
                  <a:pt x="5509434" y="1171575"/>
                  <a:pt x="5467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400050" y="2657475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609600" y="2847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703287" y="292417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19200" y="2847975"/>
            <a:ext cx="2628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关键模型参数解析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9200" y="319087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深入理解决定显存占用的核心模型架构参数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67450" y="2657475"/>
            <a:ext cx="5543550" cy="1171575"/>
          </a:xfrm>
          <a:custGeom>
            <a:avLst/>
            <a:gdLst/>
            <a:ahLst/>
            <a:cxnLst/>
            <a:rect l="l" t="t" r="r" b="b"/>
            <a:pathLst>
              <a:path w="5543550" h="1171575">
                <a:moveTo>
                  <a:pt x="0" y="0"/>
                </a:moveTo>
                <a:lnTo>
                  <a:pt x="5467351" y="0"/>
                </a:lnTo>
                <a:cubicBezTo>
                  <a:pt x="5509434" y="0"/>
                  <a:pt x="5543550" y="34116"/>
                  <a:pt x="5543550" y="76199"/>
                </a:cubicBezTo>
                <a:lnTo>
                  <a:pt x="5543550" y="1095376"/>
                </a:lnTo>
                <a:cubicBezTo>
                  <a:pt x="5543550" y="1137459"/>
                  <a:pt x="5509434" y="1171575"/>
                  <a:pt x="5467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6267450" y="2657475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477000" y="2847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570687" y="292417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086600" y="2847975"/>
            <a:ext cx="2628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Cache深度剖析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86600" y="319087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理解空间换时间的关键技术与显存优化原理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0050" y="3981450"/>
            <a:ext cx="5543550" cy="1171575"/>
          </a:xfrm>
          <a:custGeom>
            <a:avLst/>
            <a:gdLst/>
            <a:ahLst/>
            <a:cxnLst/>
            <a:rect l="l" t="t" r="r" b="b"/>
            <a:pathLst>
              <a:path w="5543550" h="1171575">
                <a:moveTo>
                  <a:pt x="0" y="0"/>
                </a:moveTo>
                <a:lnTo>
                  <a:pt x="5467351" y="0"/>
                </a:lnTo>
                <a:cubicBezTo>
                  <a:pt x="5509434" y="0"/>
                  <a:pt x="5543550" y="34116"/>
                  <a:pt x="5543550" y="76199"/>
                </a:cubicBezTo>
                <a:lnTo>
                  <a:pt x="5543550" y="1095376"/>
                </a:lnTo>
                <a:cubicBezTo>
                  <a:pt x="5543550" y="1137459"/>
                  <a:pt x="5509434" y="1171575"/>
                  <a:pt x="5467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400050" y="3981450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609600" y="41719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703287" y="42481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219200" y="4171950"/>
            <a:ext cx="2733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中间激活与系统开销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19200" y="4514850"/>
            <a:ext cx="2705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理解推理过程中的动态显存占用与工程buffer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67450" y="3981450"/>
            <a:ext cx="5543550" cy="1171575"/>
          </a:xfrm>
          <a:custGeom>
            <a:avLst/>
            <a:gdLst/>
            <a:ahLst/>
            <a:cxnLst/>
            <a:rect l="l" t="t" r="r" b="b"/>
            <a:pathLst>
              <a:path w="5543550" h="1171575">
                <a:moveTo>
                  <a:pt x="0" y="0"/>
                </a:moveTo>
                <a:lnTo>
                  <a:pt x="5467351" y="0"/>
                </a:lnTo>
                <a:cubicBezTo>
                  <a:pt x="5509434" y="0"/>
                  <a:pt x="5543550" y="34116"/>
                  <a:pt x="5543550" y="76199"/>
                </a:cubicBezTo>
                <a:lnTo>
                  <a:pt x="5543550" y="1095376"/>
                </a:lnTo>
                <a:cubicBezTo>
                  <a:pt x="5543550" y="1137459"/>
                  <a:pt x="5509434" y="1171575"/>
                  <a:pt x="5467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6267450" y="3981450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6477000" y="41719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6570687" y="42481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06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086600" y="4171950"/>
            <a:ext cx="236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端到端容量规划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086600" y="4514850"/>
            <a:ext cx="233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掌握从需求到部署的完整显存估算流程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00050" y="5305425"/>
            <a:ext cx="5543550" cy="1171575"/>
          </a:xfrm>
          <a:custGeom>
            <a:avLst/>
            <a:gdLst/>
            <a:ahLst/>
            <a:cxnLst/>
            <a:rect l="l" t="t" r="r" b="b"/>
            <a:pathLst>
              <a:path w="5543550" h="1171575">
                <a:moveTo>
                  <a:pt x="0" y="0"/>
                </a:moveTo>
                <a:lnTo>
                  <a:pt x="5467351" y="0"/>
                </a:lnTo>
                <a:cubicBezTo>
                  <a:pt x="5509434" y="0"/>
                  <a:pt x="5543550" y="34116"/>
                  <a:pt x="5543550" y="76199"/>
                </a:cubicBezTo>
                <a:lnTo>
                  <a:pt x="5543550" y="1095376"/>
                </a:lnTo>
                <a:cubicBezTo>
                  <a:pt x="5543550" y="1137459"/>
                  <a:pt x="5509434" y="1171575"/>
                  <a:pt x="5467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400050" y="5305425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609600" y="54959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703287" y="557212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07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19200" y="5495925"/>
            <a:ext cx="328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实战案例：A100-40G + Qwen3-0.6B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219200" y="5838825"/>
            <a:ext cx="3257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通过真实硬件与模型组合理解并发与长度的约束关系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67450" y="5305425"/>
            <a:ext cx="5543550" cy="1171575"/>
          </a:xfrm>
          <a:custGeom>
            <a:avLst/>
            <a:gdLst/>
            <a:ahLst/>
            <a:cxnLst/>
            <a:rect l="l" t="t" r="r" b="b"/>
            <a:pathLst>
              <a:path w="5543550" h="1171575">
                <a:moveTo>
                  <a:pt x="0" y="0"/>
                </a:moveTo>
                <a:lnTo>
                  <a:pt x="5467351" y="0"/>
                </a:lnTo>
                <a:cubicBezTo>
                  <a:pt x="5509434" y="0"/>
                  <a:pt x="5543550" y="34116"/>
                  <a:pt x="5543550" y="76199"/>
                </a:cubicBezTo>
                <a:lnTo>
                  <a:pt x="5543550" y="1095376"/>
                </a:lnTo>
                <a:cubicBezTo>
                  <a:pt x="5543550" y="1137459"/>
                  <a:pt x="5509434" y="1171575"/>
                  <a:pt x="5467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6267450" y="5305425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6477000" y="54959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6570687" y="557212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08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086600" y="5495925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前沿优化技术展望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086600" y="5838825"/>
            <a:ext cx="2466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了解最新的LLM推理显存优化技术与趋势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3701" y="373701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74740" y="0"/>
                </a:moveTo>
                <a:lnTo>
                  <a:pt x="298961" y="0"/>
                </a:lnTo>
                <a:cubicBezTo>
                  <a:pt x="340211" y="0"/>
                  <a:pt x="373701" y="33490"/>
                  <a:pt x="373701" y="74740"/>
                </a:cubicBezTo>
                <a:lnTo>
                  <a:pt x="373701" y="298961"/>
                </a:lnTo>
                <a:cubicBezTo>
                  <a:pt x="373701" y="340211"/>
                  <a:pt x="340211" y="373701"/>
                  <a:pt x="298961" y="373701"/>
                </a:cubicBezTo>
                <a:lnTo>
                  <a:pt x="74740" y="373701"/>
                </a:lnTo>
                <a:cubicBezTo>
                  <a:pt x="33490" y="373701"/>
                  <a:pt x="0" y="340211"/>
                  <a:pt x="0" y="298961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61287" y="429756"/>
            <a:ext cx="280276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59513" y="373701"/>
            <a:ext cx="4101370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8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KV Cache公式推导（二）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3701" y="859513"/>
            <a:ext cx="11444598" cy="37370"/>
          </a:xfrm>
          <a:custGeom>
            <a:avLst/>
            <a:gdLst/>
            <a:ahLst/>
            <a:cxnLst/>
            <a:rect l="l" t="t" r="r" b="b"/>
            <a:pathLst>
              <a:path w="11444598" h="37370">
                <a:moveTo>
                  <a:pt x="0" y="0"/>
                </a:moveTo>
                <a:lnTo>
                  <a:pt x="11444598" y="0"/>
                </a:lnTo>
                <a:lnTo>
                  <a:pt x="11444598" y="37370"/>
                </a:lnTo>
                <a:lnTo>
                  <a:pt x="0" y="373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78372" y="1125775"/>
            <a:ext cx="11435255" cy="5726970"/>
          </a:xfrm>
          <a:custGeom>
            <a:avLst/>
            <a:gdLst/>
            <a:ahLst/>
            <a:cxnLst/>
            <a:rect l="l" t="t" r="r" b="b"/>
            <a:pathLst>
              <a:path w="11435255" h="5726970">
                <a:moveTo>
                  <a:pt x="112134" y="0"/>
                </a:moveTo>
                <a:lnTo>
                  <a:pt x="11323121" y="0"/>
                </a:lnTo>
                <a:cubicBezTo>
                  <a:pt x="11385051" y="0"/>
                  <a:pt x="11435255" y="50204"/>
                  <a:pt x="11435255" y="112134"/>
                </a:cubicBezTo>
                <a:lnTo>
                  <a:pt x="11435255" y="5614836"/>
                </a:lnTo>
                <a:cubicBezTo>
                  <a:pt x="11435255" y="5676766"/>
                  <a:pt x="11385051" y="5726970"/>
                  <a:pt x="11323121" y="5726970"/>
                </a:cubicBezTo>
                <a:lnTo>
                  <a:pt x="112134" y="5726970"/>
                </a:lnTo>
                <a:cubicBezTo>
                  <a:pt x="50204" y="5726970"/>
                  <a:pt x="0" y="5676766"/>
                  <a:pt x="0" y="5614836"/>
                </a:cubicBezTo>
                <a:lnTo>
                  <a:pt x="0" y="112134"/>
                </a:lnTo>
                <a:cubicBezTo>
                  <a:pt x="0" y="50204"/>
                  <a:pt x="50204" y="0"/>
                  <a:pt x="11213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611936" y="1429407"/>
            <a:ext cx="10968129" cy="33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0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第二步：引入模型参数 H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39963" y="1915218"/>
            <a:ext cx="10912074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4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利用关系 D</a:t>
            </a:r>
            <a:r>
              <a:rPr lang="en-US" sz="993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r>
              <a:rPr lang="en-US" sz="1324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H / N</a:t>
            </a:r>
            <a:r>
              <a:rPr lang="en-US" sz="993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r>
              <a:rPr lang="en-US" sz="1324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替换 D</a:t>
            </a:r>
            <a:r>
              <a:rPr lang="en-US" sz="993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6676" y="2405701"/>
            <a:ext cx="5250501" cy="1139789"/>
          </a:xfrm>
          <a:custGeom>
            <a:avLst/>
            <a:gdLst/>
            <a:ahLst/>
            <a:cxnLst/>
            <a:rect l="l" t="t" r="r" b="b"/>
            <a:pathLst>
              <a:path w="5250501" h="1139789">
                <a:moveTo>
                  <a:pt x="112110" y="0"/>
                </a:moveTo>
                <a:lnTo>
                  <a:pt x="5138392" y="0"/>
                </a:lnTo>
                <a:cubicBezTo>
                  <a:pt x="5200308" y="0"/>
                  <a:pt x="5250501" y="50193"/>
                  <a:pt x="5250501" y="112110"/>
                </a:cubicBezTo>
                <a:lnTo>
                  <a:pt x="5250501" y="1027679"/>
                </a:lnTo>
                <a:cubicBezTo>
                  <a:pt x="5250501" y="1089595"/>
                  <a:pt x="5200308" y="1139789"/>
                  <a:pt x="5138392" y="1139789"/>
                </a:cubicBezTo>
                <a:lnTo>
                  <a:pt x="112110" y="1139789"/>
                </a:lnTo>
                <a:cubicBezTo>
                  <a:pt x="50235" y="1139789"/>
                  <a:pt x="0" y="1089554"/>
                  <a:pt x="0" y="1027679"/>
                </a:cubicBezTo>
                <a:lnTo>
                  <a:pt x="0" y="112110"/>
                </a:lnTo>
                <a:cubicBezTo>
                  <a:pt x="0" y="50193"/>
                  <a:pt x="50193" y="0"/>
                  <a:pt x="11211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868855" y="2634593"/>
            <a:ext cx="4886143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原始公式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9"/>
              <p:cNvSpPr/>
              <p:nvPr/>
            </p:nvSpPr>
            <p:spPr>
              <a:xfrm>
                <a:off x="873526" y="3045664"/>
                <a:ext cx="4876800" cy="27093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24" b="0" dirty="0" smtClean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24" b="0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layer</m:t>
                          </m:r>
                          <m: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token</m:t>
                          </m:r>
                        </m:sub>
                      </m:sSub>
                      <m:r>
                        <a:rPr lang="en-US" altLang="zh-CN" sz="1324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=2×</m:t>
                      </m:r>
                      <m:sSub>
                        <m:sSubPr>
                          <m:ctrlP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1324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h𝑒𝑎𝑑</m:t>
                          </m:r>
                        </m:sub>
                      </m:sSub>
                      <m:r>
                        <a:rPr lang="en-US" altLang="zh-CN" sz="1324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1324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Precision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26" y="3045664"/>
                <a:ext cx="4876800" cy="270933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10"/>
          <p:cNvSpPr/>
          <p:nvPr/>
        </p:nvSpPr>
        <p:spPr>
          <a:xfrm>
            <a:off x="6249568" y="2405701"/>
            <a:ext cx="5250501" cy="1139789"/>
          </a:xfrm>
          <a:custGeom>
            <a:avLst/>
            <a:gdLst/>
            <a:ahLst/>
            <a:cxnLst/>
            <a:rect l="l" t="t" r="r" b="b"/>
            <a:pathLst>
              <a:path w="5250501" h="1139789">
                <a:moveTo>
                  <a:pt x="112110" y="0"/>
                </a:moveTo>
                <a:lnTo>
                  <a:pt x="5138392" y="0"/>
                </a:lnTo>
                <a:cubicBezTo>
                  <a:pt x="5200308" y="0"/>
                  <a:pt x="5250501" y="50193"/>
                  <a:pt x="5250501" y="112110"/>
                </a:cubicBezTo>
                <a:lnTo>
                  <a:pt x="5250501" y="1027679"/>
                </a:lnTo>
                <a:cubicBezTo>
                  <a:pt x="5250501" y="1089595"/>
                  <a:pt x="5200308" y="1139789"/>
                  <a:pt x="5138392" y="1139789"/>
                </a:cubicBezTo>
                <a:lnTo>
                  <a:pt x="112110" y="1139789"/>
                </a:lnTo>
                <a:cubicBezTo>
                  <a:pt x="50235" y="1139789"/>
                  <a:pt x="0" y="1089554"/>
                  <a:pt x="0" y="1027679"/>
                </a:cubicBezTo>
                <a:lnTo>
                  <a:pt x="0" y="112110"/>
                </a:lnTo>
                <a:cubicBezTo>
                  <a:pt x="0" y="50193"/>
                  <a:pt x="50193" y="0"/>
                  <a:pt x="11211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6431747" y="2634593"/>
            <a:ext cx="4886143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替换关系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12"/>
              <p:cNvSpPr/>
              <p:nvPr/>
            </p:nvSpPr>
            <p:spPr>
              <a:xfrm>
                <a:off x="6436418" y="3045664"/>
                <a:ext cx="4876800" cy="27093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24" dirty="0" smtClean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24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324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h𝑒𝑎𝑑</m:t>
                          </m:r>
                        </m:sub>
                      </m:sSub>
                      <m:r>
                        <a:rPr lang="en-US" altLang="zh-CN" sz="1324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324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324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324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24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324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𝑎𝑡𝑡𝑛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418" y="3045664"/>
                <a:ext cx="4876800" cy="270933"/>
              </a:xfrm>
              <a:prstGeom prst="rect">
                <a:avLst/>
              </a:prstGeom>
              <a:blipFill>
                <a:blip r:embed="rId4"/>
                <a:stretch>
                  <a:fillRect b="-7272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hape 13"/>
          <p:cNvSpPr/>
          <p:nvPr/>
        </p:nvSpPr>
        <p:spPr>
          <a:xfrm>
            <a:off x="686676" y="3781389"/>
            <a:ext cx="10818648" cy="1915218"/>
          </a:xfrm>
          <a:custGeom>
            <a:avLst/>
            <a:gdLst/>
            <a:ahLst/>
            <a:cxnLst/>
            <a:rect l="l" t="t" r="r" b="b"/>
            <a:pathLst>
              <a:path w="10818648" h="1915218">
                <a:moveTo>
                  <a:pt x="112117" y="0"/>
                </a:moveTo>
                <a:lnTo>
                  <a:pt x="10706531" y="0"/>
                </a:lnTo>
                <a:cubicBezTo>
                  <a:pt x="10768452" y="0"/>
                  <a:pt x="10818648" y="50196"/>
                  <a:pt x="10818648" y="112117"/>
                </a:cubicBezTo>
                <a:lnTo>
                  <a:pt x="10818648" y="1803102"/>
                </a:lnTo>
                <a:cubicBezTo>
                  <a:pt x="10818648" y="1865022"/>
                  <a:pt x="10768452" y="1915218"/>
                  <a:pt x="10706531" y="1915218"/>
                </a:cubicBezTo>
                <a:lnTo>
                  <a:pt x="112117" y="1915218"/>
                </a:lnTo>
                <a:cubicBezTo>
                  <a:pt x="50196" y="1915218"/>
                  <a:pt x="0" y="1865022"/>
                  <a:pt x="0" y="1803102"/>
                </a:cubicBezTo>
                <a:lnTo>
                  <a:pt x="0" y="112117"/>
                </a:lnTo>
                <a:cubicBezTo>
                  <a:pt x="0" y="50238"/>
                  <a:pt x="50238" y="0"/>
                  <a:pt x="112117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868855" y="4010280"/>
            <a:ext cx="1045429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代入并整理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15"/>
              <p:cNvSpPr/>
              <p:nvPr/>
            </p:nvSpPr>
            <p:spPr>
              <a:xfrm>
                <a:off x="873526" y="4421352"/>
                <a:ext cx="10444947" cy="26159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24" b="0" dirty="0" smtClean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24" b="0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layer</m:t>
                          </m:r>
                          <m: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token</m:t>
                          </m:r>
                        </m:sub>
                      </m:sSub>
                      <m:r>
                        <a:rPr lang="en-US" altLang="zh-CN" sz="1324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=2×</m:t>
                      </m:r>
                      <m:sSub>
                        <m:sSubPr>
                          <m:ctrlP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1324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324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324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24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324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𝑎𝑡𝑡𝑛</m:t>
                              </m:r>
                            </m:sub>
                          </m:sSub>
                        </m:den>
                      </m:f>
                      <m:r>
                        <a:rPr lang="en-US" altLang="zh-CN" sz="1324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1324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Precision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Tex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26" y="4421352"/>
                <a:ext cx="10444947" cy="261591"/>
              </a:xfrm>
              <a:prstGeom prst="rect">
                <a:avLst/>
              </a:prstGeom>
              <a:blipFill>
                <a:blip r:embed="rId5"/>
                <a:stretch>
                  <a:fillRect t="-4762" b="-7142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16"/>
          <p:cNvSpPr/>
          <p:nvPr/>
        </p:nvSpPr>
        <p:spPr>
          <a:xfrm>
            <a:off x="859513" y="4795053"/>
            <a:ext cx="10472975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6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17"/>
              <p:cNvSpPr/>
              <p:nvPr/>
            </p:nvSpPr>
            <p:spPr>
              <a:xfrm>
                <a:off x="868855" y="5206124"/>
                <a:ext cx="10454290" cy="26159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71" b="1" dirty="0" smtClean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71" b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  <a:ea typeface="Noto Sans SC" pitchFamily="34" charset="-122"/>
                            </a:rPr>
                            <m:t>Size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71" b="1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  <a:ea typeface="Noto Sans SC" pitchFamily="34" charset="-122"/>
                            </a:rPr>
                            <m:t>layer</m:t>
                          </m:r>
                          <m:r>
                            <a:rPr lang="en-US" altLang="zh-CN" sz="1471" b="1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  <a:ea typeface="Noto Sans SC" pitchFamily="34" charset="-122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1471" b="1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  <a:ea typeface="Noto Sans SC" pitchFamily="34" charset="-122"/>
                            </a:rPr>
                            <m:t>token</m:t>
                          </m:r>
                        </m:sub>
                      </m:sSub>
                      <m:r>
                        <a:rPr lang="en-US" altLang="zh-CN" sz="1471" b="1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=2×</m:t>
                      </m:r>
                      <m:r>
                        <a:rPr lang="en-US" altLang="zh-CN" sz="1471" b="1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471" b="1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471" b="1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71" b="1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71" b="1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471" b="1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471" b="1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71" b="1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471" b="1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𝑎𝑡𝑡𝑛</m:t>
                              </m:r>
                            </m:sub>
                          </m:sSub>
                        </m:den>
                      </m:f>
                      <m:r>
                        <a:rPr lang="en-US" altLang="zh-CN" sz="1471" b="1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1471" b="1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  <a:ea typeface="Noto Sans SC" pitchFamily="34" charset="-122"/>
                        </a:rPr>
                        <m:t>Precision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55" y="5206124"/>
                <a:ext cx="10454290" cy="261591"/>
              </a:xfrm>
              <a:prstGeom prst="rect">
                <a:avLst/>
              </a:prstGeom>
              <a:blipFill>
                <a:blip r:embed="rId6"/>
                <a:stretch>
                  <a:fillRect t="-22727" b="-63636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hape 18"/>
          <p:cNvSpPr/>
          <p:nvPr/>
        </p:nvSpPr>
        <p:spPr>
          <a:xfrm>
            <a:off x="686676" y="5930170"/>
            <a:ext cx="10818648" cy="616607"/>
          </a:xfrm>
          <a:custGeom>
            <a:avLst/>
            <a:gdLst/>
            <a:ahLst/>
            <a:cxnLst/>
            <a:rect l="l" t="t" r="r" b="b"/>
            <a:pathLst>
              <a:path w="10818648" h="616607">
                <a:moveTo>
                  <a:pt x="112111" y="0"/>
                </a:moveTo>
                <a:lnTo>
                  <a:pt x="10706537" y="0"/>
                </a:lnTo>
                <a:cubicBezTo>
                  <a:pt x="10768454" y="0"/>
                  <a:pt x="10818648" y="50194"/>
                  <a:pt x="10818648" y="112111"/>
                </a:cubicBezTo>
                <a:lnTo>
                  <a:pt x="10818648" y="504495"/>
                </a:lnTo>
                <a:cubicBezTo>
                  <a:pt x="10818648" y="566413"/>
                  <a:pt x="10768454" y="616607"/>
                  <a:pt x="10706537" y="616607"/>
                </a:cubicBezTo>
                <a:lnTo>
                  <a:pt x="112111" y="616607"/>
                </a:lnTo>
                <a:cubicBezTo>
                  <a:pt x="50194" y="616607"/>
                  <a:pt x="0" y="566413"/>
                  <a:pt x="0" y="504495"/>
                </a:cubicBezTo>
                <a:lnTo>
                  <a:pt x="0" y="112111"/>
                </a:lnTo>
                <a:cubicBezTo>
                  <a:pt x="0" y="50194"/>
                  <a:pt x="50194" y="0"/>
                  <a:pt x="112111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3563883" y="6163733"/>
            <a:ext cx="168166" cy="149480"/>
          </a:xfrm>
          <a:custGeom>
            <a:avLst/>
            <a:gdLst/>
            <a:ahLst/>
            <a:cxnLst/>
            <a:rect l="l" t="t" r="r" b="b"/>
            <a:pathLst>
              <a:path w="168166" h="149480">
                <a:moveTo>
                  <a:pt x="90360" y="-5518"/>
                </a:moveTo>
                <a:cubicBezTo>
                  <a:pt x="89163" y="-7854"/>
                  <a:pt x="86740" y="-9343"/>
                  <a:pt x="84112" y="-9343"/>
                </a:cubicBezTo>
                <a:cubicBezTo>
                  <a:pt x="81484" y="-9343"/>
                  <a:pt x="79061" y="-7854"/>
                  <a:pt x="77864" y="-5518"/>
                </a:cubicBezTo>
                <a:lnTo>
                  <a:pt x="56376" y="36582"/>
                </a:lnTo>
                <a:lnTo>
                  <a:pt x="9693" y="43997"/>
                </a:lnTo>
                <a:cubicBezTo>
                  <a:pt x="7094" y="44406"/>
                  <a:pt x="4934" y="46246"/>
                  <a:pt x="4117" y="48756"/>
                </a:cubicBezTo>
                <a:cubicBezTo>
                  <a:pt x="3299" y="51267"/>
                  <a:pt x="3971" y="54011"/>
                  <a:pt x="5810" y="55880"/>
                </a:cubicBezTo>
                <a:lnTo>
                  <a:pt x="39209" y="89309"/>
                </a:lnTo>
                <a:lnTo>
                  <a:pt x="31852" y="135992"/>
                </a:lnTo>
                <a:cubicBezTo>
                  <a:pt x="31443" y="138591"/>
                  <a:pt x="32524" y="141218"/>
                  <a:pt x="34655" y="142766"/>
                </a:cubicBezTo>
                <a:cubicBezTo>
                  <a:pt x="36786" y="144313"/>
                  <a:pt x="39589" y="144546"/>
                  <a:pt x="41954" y="143349"/>
                </a:cubicBezTo>
                <a:lnTo>
                  <a:pt x="84112" y="121920"/>
                </a:lnTo>
                <a:lnTo>
                  <a:pt x="126241" y="143349"/>
                </a:lnTo>
                <a:cubicBezTo>
                  <a:pt x="128577" y="144546"/>
                  <a:pt x="131409" y="144313"/>
                  <a:pt x="133540" y="142766"/>
                </a:cubicBezTo>
                <a:cubicBezTo>
                  <a:pt x="135671" y="141218"/>
                  <a:pt x="136751" y="138620"/>
                  <a:pt x="136343" y="135992"/>
                </a:cubicBezTo>
                <a:lnTo>
                  <a:pt x="128956" y="89309"/>
                </a:lnTo>
                <a:lnTo>
                  <a:pt x="162356" y="55880"/>
                </a:lnTo>
                <a:cubicBezTo>
                  <a:pt x="164224" y="54011"/>
                  <a:pt x="164866" y="51267"/>
                  <a:pt x="164049" y="48756"/>
                </a:cubicBezTo>
                <a:cubicBezTo>
                  <a:pt x="163231" y="46246"/>
                  <a:pt x="161100" y="44406"/>
                  <a:pt x="158473" y="43997"/>
                </a:cubicBezTo>
                <a:lnTo>
                  <a:pt x="111818" y="36582"/>
                </a:lnTo>
                <a:lnTo>
                  <a:pt x="90360" y="-5518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082659" y="6121692"/>
            <a:ext cx="10268513" cy="233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关键发现：</a:t>
            </a:r>
            <a:r>
              <a:rPr lang="en-US" sz="11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GQA优化系数 </a:t>
            </a:r>
            <a:r>
              <a:rPr lang="en-US" sz="1177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Nkv / Nattn</a:t>
            </a:r>
            <a:r>
              <a:rPr lang="en-US" sz="11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直接决定了KV Cache的压缩比例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3398" y="363398"/>
            <a:ext cx="363398" cy="363398"/>
          </a:xfrm>
          <a:custGeom>
            <a:avLst/>
            <a:gdLst/>
            <a:ahLst/>
            <a:cxnLst/>
            <a:rect l="l" t="t" r="r" b="b"/>
            <a:pathLst>
              <a:path w="363398" h="363398">
                <a:moveTo>
                  <a:pt x="72680" y="0"/>
                </a:moveTo>
                <a:lnTo>
                  <a:pt x="290718" y="0"/>
                </a:lnTo>
                <a:cubicBezTo>
                  <a:pt x="330831" y="0"/>
                  <a:pt x="363398" y="32567"/>
                  <a:pt x="363398" y="72680"/>
                </a:cubicBezTo>
                <a:lnTo>
                  <a:pt x="363398" y="290718"/>
                </a:lnTo>
                <a:cubicBezTo>
                  <a:pt x="363398" y="330831"/>
                  <a:pt x="330831" y="363398"/>
                  <a:pt x="290718" y="363398"/>
                </a:cubicBezTo>
                <a:lnTo>
                  <a:pt x="72680" y="363398"/>
                </a:lnTo>
                <a:cubicBezTo>
                  <a:pt x="32567" y="363398"/>
                  <a:pt x="0" y="330831"/>
                  <a:pt x="0" y="290718"/>
                </a:cubicBezTo>
                <a:lnTo>
                  <a:pt x="0" y="72680"/>
                </a:lnTo>
                <a:cubicBezTo>
                  <a:pt x="0" y="32567"/>
                  <a:pt x="32567" y="0"/>
                  <a:pt x="7268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48569" y="417908"/>
            <a:ext cx="272548" cy="2543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8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5815" y="363398"/>
            <a:ext cx="3988292" cy="363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5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KV Cache公式推导（三）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3398" y="835815"/>
            <a:ext cx="11465204" cy="36340"/>
          </a:xfrm>
          <a:custGeom>
            <a:avLst/>
            <a:gdLst/>
            <a:ahLst/>
            <a:cxnLst/>
            <a:rect l="l" t="t" r="r" b="b"/>
            <a:pathLst>
              <a:path w="11465204" h="36340">
                <a:moveTo>
                  <a:pt x="0" y="0"/>
                </a:moveTo>
                <a:lnTo>
                  <a:pt x="11465204" y="0"/>
                </a:lnTo>
                <a:lnTo>
                  <a:pt x="11465204" y="36340"/>
                </a:lnTo>
                <a:lnTo>
                  <a:pt x="0" y="363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67940" y="1094736"/>
            <a:ext cx="11456119" cy="5523648"/>
          </a:xfrm>
          <a:custGeom>
            <a:avLst/>
            <a:gdLst/>
            <a:ahLst/>
            <a:cxnLst/>
            <a:rect l="l" t="t" r="r" b="b"/>
            <a:pathLst>
              <a:path w="11456119" h="5523648">
                <a:moveTo>
                  <a:pt x="109037" y="0"/>
                </a:moveTo>
                <a:lnTo>
                  <a:pt x="11347082" y="0"/>
                </a:lnTo>
                <a:cubicBezTo>
                  <a:pt x="11407302" y="0"/>
                  <a:pt x="11456119" y="48817"/>
                  <a:pt x="11456119" y="109037"/>
                </a:cubicBezTo>
                <a:lnTo>
                  <a:pt x="11456119" y="5414611"/>
                </a:lnTo>
                <a:cubicBezTo>
                  <a:pt x="11456119" y="5474831"/>
                  <a:pt x="11407302" y="5523648"/>
                  <a:pt x="11347082" y="5523648"/>
                </a:cubicBezTo>
                <a:lnTo>
                  <a:pt x="109037" y="5523648"/>
                </a:lnTo>
                <a:cubicBezTo>
                  <a:pt x="48817" y="5523648"/>
                  <a:pt x="0" y="5474831"/>
                  <a:pt x="0" y="5414611"/>
                </a:cubicBezTo>
                <a:lnTo>
                  <a:pt x="0" y="109037"/>
                </a:lnTo>
                <a:cubicBezTo>
                  <a:pt x="0" y="48858"/>
                  <a:pt x="48858" y="0"/>
                  <a:pt x="10903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595064" y="1389997"/>
            <a:ext cx="11001872" cy="3270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4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第三步 &amp; 第四步：扩展到全模型和总并发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7744" y="1939636"/>
            <a:ext cx="5278355" cy="1807905"/>
          </a:xfrm>
          <a:custGeom>
            <a:avLst/>
            <a:gdLst/>
            <a:ahLst/>
            <a:cxnLst/>
            <a:rect l="l" t="t" r="r" b="b"/>
            <a:pathLst>
              <a:path w="5278355" h="1807905">
                <a:moveTo>
                  <a:pt x="109017" y="0"/>
                </a:moveTo>
                <a:lnTo>
                  <a:pt x="5169338" y="0"/>
                </a:lnTo>
                <a:cubicBezTo>
                  <a:pt x="5229546" y="0"/>
                  <a:pt x="5278355" y="48808"/>
                  <a:pt x="5278355" y="109017"/>
                </a:cubicBezTo>
                <a:lnTo>
                  <a:pt x="5278355" y="1698888"/>
                </a:lnTo>
                <a:cubicBezTo>
                  <a:pt x="5278355" y="1759096"/>
                  <a:pt x="5229546" y="1807905"/>
                  <a:pt x="5169338" y="1807905"/>
                </a:cubicBezTo>
                <a:lnTo>
                  <a:pt x="109017" y="1807905"/>
                </a:lnTo>
                <a:cubicBezTo>
                  <a:pt x="48808" y="1807905"/>
                  <a:pt x="0" y="1759096"/>
                  <a:pt x="0" y="1698888"/>
                </a:cubicBezTo>
                <a:lnTo>
                  <a:pt x="0" y="109017"/>
                </a:lnTo>
                <a:cubicBezTo>
                  <a:pt x="0" y="48849"/>
                  <a:pt x="48849" y="0"/>
                  <a:pt x="1090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890325" y="2162218"/>
            <a:ext cx="4924042" cy="290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31" b="1" dirty="0">
                <a:solidFill>
                  <a:srgbClr val="E0E2E5"/>
                </a:solidFill>
                <a:highlight>
                  <a:srgbClr val="3A5A7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31" b="1" dirty="0">
                <a:solidFill>
                  <a:srgbClr val="E0E2E5"/>
                </a:solidFill>
                <a:highlight>
                  <a:srgbClr val="3A5A7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3 </a:t>
            </a:r>
            <a:r>
              <a:rPr lang="en-US" sz="143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扩展到全模型（L层）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8"/>
              <p:cNvSpPr/>
              <p:nvPr/>
            </p:nvSpPr>
            <p:spPr>
              <a:xfrm>
                <a:off x="853985" y="2598295"/>
                <a:ext cx="4905872" cy="21803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45" b="0" dirty="0" smtClean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45" b="0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model</m:t>
                          </m:r>
                          <m: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token</m:t>
                          </m:r>
                        </m:sub>
                      </m:sSub>
                      <m:r>
                        <a:rPr lang="en-US" altLang="zh-CN" sz="1145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45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145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layer</m:t>
                          </m:r>
                          <m: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token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5" y="2598295"/>
                <a:ext cx="4905872" cy="218039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9"/>
          <p:cNvSpPr/>
          <p:nvPr/>
        </p:nvSpPr>
        <p:spPr>
          <a:xfrm>
            <a:off x="844900" y="2925353"/>
            <a:ext cx="4924042" cy="2543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31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10"/>
              <p:cNvSpPr/>
              <p:nvPr/>
            </p:nvSpPr>
            <p:spPr>
              <a:xfrm>
                <a:off x="853985" y="3179733"/>
                <a:ext cx="4905872" cy="34522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45" b="0" dirty="0" smtClean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45" b="0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model</m:t>
                          </m:r>
                          <m: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token</m:t>
                          </m:r>
                        </m:sub>
                      </m:sSub>
                      <m:r>
                        <a:rPr lang="en-US" altLang="zh-CN" sz="1145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=2×</m:t>
                      </m:r>
                      <m:r>
                        <a:rPr lang="en-US" altLang="zh-CN" sz="1145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145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145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145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145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45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145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145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45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145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𝑎𝑡𝑡𝑛</m:t>
                              </m:r>
                            </m:sub>
                          </m:sSub>
                        </m:den>
                      </m:f>
                      <m:r>
                        <a:rPr lang="en-US" altLang="zh-CN" sz="1145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1145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Precision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Tex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5" y="3179733"/>
                <a:ext cx="4905872" cy="345228"/>
              </a:xfrm>
              <a:prstGeom prst="rect">
                <a:avLst/>
              </a:prstGeom>
              <a:blipFill>
                <a:blip r:embed="rId4"/>
                <a:stretch>
                  <a:fillRect b="-3214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hape 11"/>
          <p:cNvSpPr/>
          <p:nvPr/>
        </p:nvSpPr>
        <p:spPr>
          <a:xfrm>
            <a:off x="6246895" y="1939636"/>
            <a:ext cx="5278355" cy="1807905"/>
          </a:xfrm>
          <a:custGeom>
            <a:avLst/>
            <a:gdLst/>
            <a:ahLst/>
            <a:cxnLst/>
            <a:rect l="l" t="t" r="r" b="b"/>
            <a:pathLst>
              <a:path w="5278355" h="1807905">
                <a:moveTo>
                  <a:pt x="109017" y="0"/>
                </a:moveTo>
                <a:lnTo>
                  <a:pt x="5169338" y="0"/>
                </a:lnTo>
                <a:cubicBezTo>
                  <a:pt x="5229546" y="0"/>
                  <a:pt x="5278355" y="48808"/>
                  <a:pt x="5278355" y="109017"/>
                </a:cubicBezTo>
                <a:lnTo>
                  <a:pt x="5278355" y="1698888"/>
                </a:lnTo>
                <a:cubicBezTo>
                  <a:pt x="5278355" y="1759096"/>
                  <a:pt x="5229546" y="1807905"/>
                  <a:pt x="5169338" y="1807905"/>
                </a:cubicBezTo>
                <a:lnTo>
                  <a:pt x="109017" y="1807905"/>
                </a:lnTo>
                <a:cubicBezTo>
                  <a:pt x="48808" y="1807905"/>
                  <a:pt x="0" y="1759096"/>
                  <a:pt x="0" y="1698888"/>
                </a:cubicBezTo>
                <a:lnTo>
                  <a:pt x="0" y="109017"/>
                </a:lnTo>
                <a:cubicBezTo>
                  <a:pt x="0" y="48849"/>
                  <a:pt x="48849" y="0"/>
                  <a:pt x="1090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469477" y="2162218"/>
            <a:ext cx="4924042" cy="290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31" b="1" dirty="0">
                <a:solidFill>
                  <a:srgbClr val="1A1D21"/>
                </a:solidFill>
                <a:highlight>
                  <a:srgbClr val="B89A6A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31" b="1" dirty="0">
                <a:solidFill>
                  <a:srgbClr val="1A1D21"/>
                </a:solidFill>
                <a:highlight>
                  <a:srgbClr val="B89A6A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4 </a:t>
            </a:r>
            <a:r>
              <a:rPr lang="en-US" sz="143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扩展到总并发（B）和总长度（S）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13"/>
              <p:cNvSpPr/>
              <p:nvPr/>
            </p:nvSpPr>
            <p:spPr>
              <a:xfrm>
                <a:off x="6433137" y="2598295"/>
                <a:ext cx="4905872" cy="21803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145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altLang="zh-CN" sz="1145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145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KV</m:t>
                      </m:r>
                      <m:r>
                        <a:rPr lang="en-US" altLang="zh-CN" sz="1145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145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Memory</m:t>
                      </m:r>
                      <m:r>
                        <a:rPr lang="en-US" altLang="zh-CN" sz="1145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45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145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145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145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model</m:t>
                          </m:r>
                          <m: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sz="1145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token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Tex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37" y="2598295"/>
                <a:ext cx="4905872" cy="218039"/>
              </a:xfrm>
              <a:prstGeom prst="rect">
                <a:avLst/>
              </a:prstGeom>
              <a:blipFill>
                <a:blip r:embed="rId5"/>
                <a:stretch>
                  <a:fillRect b="-27778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14"/>
          <p:cNvSpPr/>
          <p:nvPr/>
        </p:nvSpPr>
        <p:spPr>
          <a:xfrm>
            <a:off x="6424052" y="2925353"/>
            <a:ext cx="4924042" cy="2543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31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15"/>
              <p:cNvSpPr/>
              <p:nvPr/>
            </p:nvSpPr>
            <p:spPr>
              <a:xfrm>
                <a:off x="6433137" y="3288751"/>
                <a:ext cx="4905872" cy="23620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1145" b="0" dirty="0">
                    <a:solidFill>
                      <a:srgbClr val="E0E2E5"/>
                    </a:solidFill>
                  </a:rPr>
                  <a:t>Total</a:t>
                </a:r>
                <a:r>
                  <a:rPr lang="zh-CN" altLang="en-US" sz="1145" b="0" dirty="0">
                    <a:solidFill>
                      <a:srgbClr val="E0E2E5"/>
                    </a:solidFill>
                  </a:rPr>
                  <a:t> </a:t>
                </a:r>
                <a:r>
                  <a:rPr lang="en-US" altLang="zh-CN" sz="1145" b="0" dirty="0">
                    <a:solidFill>
                      <a:srgbClr val="E0E2E5"/>
                    </a:solidFill>
                  </a:rPr>
                  <a:t>KV</a:t>
                </a:r>
                <a:r>
                  <a:rPr lang="zh-CN" altLang="en-US" sz="1145" b="0" dirty="0">
                    <a:solidFill>
                      <a:srgbClr val="E0E2E5"/>
                    </a:solidFill>
                  </a:rPr>
                  <a:t> </a:t>
                </a:r>
                <a:r>
                  <a:rPr lang="en-US" altLang="zh-CN" sz="1145" b="0" dirty="0">
                    <a:solidFill>
                      <a:srgbClr val="E0E2E5"/>
                    </a:solidFill>
                  </a:rPr>
                  <a:t>Memory</a:t>
                </a:r>
                <a:r>
                  <a:rPr lang="zh-CN" altLang="en-US" sz="1145" b="0" dirty="0">
                    <a:solidFill>
                      <a:srgbClr val="E0E2E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145" b="0" i="0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≈2×</m:t>
                    </m:r>
                    <m:sSub>
                      <m:sSubPr>
                        <m:ctrlPr>
                          <a:rPr lang="en-US" altLang="zh-CN" sz="1145" b="0" i="1" dirty="0">
                            <a:solidFill>
                              <a:srgbClr val="E0E2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45" b="0" i="1" dirty="0">
                            <a:solidFill>
                              <a:srgbClr val="E0E2E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145" b="0" i="1" dirty="0">
                            <a:solidFill>
                              <a:srgbClr val="E0E2E5"/>
                            </a:solidFill>
                            <a:latin typeface="Cambria Math" panose="02040503050406030204" pitchFamily="18" charset="0"/>
                          </a:rPr>
                          <m:t>𝑘𝑣</m:t>
                        </m:r>
                      </m:sub>
                    </m:sSub>
                    <m:r>
                      <a:rPr lang="en-US" altLang="zh-CN" sz="1145" b="0" i="0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145" b="0" i="1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145" b="0" i="0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145" b="0" i="1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145" b="0" i="0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145" b="0" i="1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145" b="0" i="0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145" b="0" i="1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1145" b="0" i="0" dirty="0">
                        <a:solidFill>
                          <a:srgbClr val="E0E2E5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1145" b="0" i="1" dirty="0">
                            <a:solidFill>
                              <a:srgbClr val="E0E2E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145" b="0" i="1" dirty="0">
                                <a:solidFill>
                                  <a:srgbClr val="E0E2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45" b="0" i="1" dirty="0">
                                <a:solidFill>
                                  <a:srgbClr val="E0E2E5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145" b="0" i="1" dirty="0">
                                <a:solidFill>
                                  <a:srgbClr val="E0E2E5"/>
                                </a:solidFill>
                                <a:latin typeface="Cambria Math" panose="02040503050406030204" pitchFamily="18" charset="0"/>
                              </a:rPr>
                              <m:t>𝑘𝑣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145" b="0" i="1" dirty="0">
                                <a:solidFill>
                                  <a:srgbClr val="E0E2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45" b="0" i="1" dirty="0">
                                <a:solidFill>
                                  <a:srgbClr val="E0E2E5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145" b="0" i="1" dirty="0">
                                <a:solidFill>
                                  <a:srgbClr val="E0E2E5"/>
                                </a:solidFill>
                                <a:latin typeface="Cambria Math" panose="02040503050406030204" pitchFamily="18" charset="0"/>
                              </a:rPr>
                              <m:t>𝑎𝑡𝑡𝑛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7" name="Tex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37" y="3288751"/>
                <a:ext cx="4905872" cy="236209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16"/>
          <p:cNvSpPr/>
          <p:nvPr/>
        </p:nvSpPr>
        <p:spPr>
          <a:xfrm>
            <a:off x="672286" y="3979207"/>
            <a:ext cx="10847428" cy="1353657"/>
          </a:xfrm>
          <a:custGeom>
            <a:avLst/>
            <a:gdLst/>
            <a:ahLst/>
            <a:cxnLst/>
            <a:rect l="l" t="t" r="r" b="b"/>
            <a:pathLst>
              <a:path w="10847428" h="1353657">
                <a:moveTo>
                  <a:pt x="109024" y="0"/>
                </a:moveTo>
                <a:lnTo>
                  <a:pt x="10738404" y="0"/>
                </a:lnTo>
                <a:cubicBezTo>
                  <a:pt x="10798616" y="0"/>
                  <a:pt x="10847428" y="48812"/>
                  <a:pt x="10847428" y="109024"/>
                </a:cubicBezTo>
                <a:lnTo>
                  <a:pt x="10847428" y="1244634"/>
                </a:lnTo>
                <a:cubicBezTo>
                  <a:pt x="10847428" y="1304846"/>
                  <a:pt x="10798616" y="1353657"/>
                  <a:pt x="10738404" y="1353657"/>
                </a:cubicBezTo>
                <a:lnTo>
                  <a:pt x="109024" y="1353657"/>
                </a:lnTo>
                <a:cubicBezTo>
                  <a:pt x="48812" y="1353657"/>
                  <a:pt x="0" y="1304846"/>
                  <a:pt x="0" y="1244634"/>
                </a:cubicBezTo>
                <a:lnTo>
                  <a:pt x="0" y="109024"/>
                </a:lnTo>
                <a:cubicBezTo>
                  <a:pt x="0" y="48852"/>
                  <a:pt x="48852" y="0"/>
                  <a:pt x="10902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926665" y="4279010"/>
            <a:ext cx="10338671" cy="2543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3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最终通用公式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18"/>
              <p:cNvSpPr/>
              <p:nvPr/>
            </p:nvSpPr>
            <p:spPr>
              <a:xfrm>
                <a:off x="917580" y="4678748"/>
                <a:ext cx="10356841" cy="3543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Memory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𝐾𝑉</m:t>
                          </m:r>
                        </m:sub>
                      </m:sSub>
                      <m:r>
                        <a:rPr lang="en-US" altLang="zh-CN" b="0" i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≈2×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b="0" i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𝑎𝑡𝑡𝑛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80" y="4678748"/>
                <a:ext cx="10356841" cy="354313"/>
              </a:xfrm>
              <a:prstGeom prst="rect">
                <a:avLst/>
              </a:prstGeom>
              <a:blipFill>
                <a:blip r:embed="rId7"/>
                <a:stretch>
                  <a:fillRect b="-72414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hape 19"/>
          <p:cNvSpPr/>
          <p:nvPr/>
        </p:nvSpPr>
        <p:spPr>
          <a:xfrm>
            <a:off x="663201" y="5559988"/>
            <a:ext cx="3479535" cy="763136"/>
          </a:xfrm>
          <a:custGeom>
            <a:avLst/>
            <a:gdLst/>
            <a:ahLst/>
            <a:cxnLst/>
            <a:rect l="l" t="t" r="r" b="b"/>
            <a:pathLst>
              <a:path w="3479535" h="763136">
                <a:moveTo>
                  <a:pt x="72681" y="0"/>
                </a:moveTo>
                <a:lnTo>
                  <a:pt x="3406854" y="0"/>
                </a:lnTo>
                <a:cubicBezTo>
                  <a:pt x="3446995" y="0"/>
                  <a:pt x="3479535" y="32540"/>
                  <a:pt x="3479535" y="72681"/>
                </a:cubicBezTo>
                <a:lnTo>
                  <a:pt x="3479535" y="690455"/>
                </a:lnTo>
                <a:cubicBezTo>
                  <a:pt x="3479535" y="730595"/>
                  <a:pt x="3446995" y="763136"/>
                  <a:pt x="3406854" y="763136"/>
                </a:cubicBezTo>
                <a:lnTo>
                  <a:pt x="72681" y="763136"/>
                </a:lnTo>
                <a:cubicBezTo>
                  <a:pt x="32540" y="763136"/>
                  <a:pt x="0" y="730595"/>
                  <a:pt x="0" y="690455"/>
                </a:cubicBezTo>
                <a:lnTo>
                  <a:pt x="0" y="72681"/>
                </a:lnTo>
                <a:cubicBezTo>
                  <a:pt x="0" y="32567"/>
                  <a:pt x="32567" y="0"/>
                  <a:pt x="72681" y="0"/>
                </a:cubicBezTo>
                <a:close/>
              </a:path>
            </a:pathLst>
          </a:custGeom>
          <a:solidFill>
            <a:srgbClr val="3A5A7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72221" y="5705347"/>
            <a:ext cx="3261496" cy="218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 × 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72221" y="5959726"/>
            <a:ext cx="3261496" cy="218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并发数 × 序列长度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58362" y="5559988"/>
            <a:ext cx="3479535" cy="763136"/>
          </a:xfrm>
          <a:custGeom>
            <a:avLst/>
            <a:gdLst/>
            <a:ahLst/>
            <a:cxnLst/>
            <a:rect l="l" t="t" r="r" b="b"/>
            <a:pathLst>
              <a:path w="3479535" h="763136">
                <a:moveTo>
                  <a:pt x="72681" y="0"/>
                </a:moveTo>
                <a:lnTo>
                  <a:pt x="3406854" y="0"/>
                </a:lnTo>
                <a:cubicBezTo>
                  <a:pt x="3446995" y="0"/>
                  <a:pt x="3479535" y="32540"/>
                  <a:pt x="3479535" y="72681"/>
                </a:cubicBezTo>
                <a:lnTo>
                  <a:pt x="3479535" y="690455"/>
                </a:lnTo>
                <a:cubicBezTo>
                  <a:pt x="3479535" y="730595"/>
                  <a:pt x="3446995" y="763136"/>
                  <a:pt x="3406854" y="763136"/>
                </a:cubicBezTo>
                <a:lnTo>
                  <a:pt x="72681" y="763136"/>
                </a:lnTo>
                <a:cubicBezTo>
                  <a:pt x="32540" y="763136"/>
                  <a:pt x="0" y="730595"/>
                  <a:pt x="0" y="690455"/>
                </a:cubicBezTo>
                <a:lnTo>
                  <a:pt x="0" y="72681"/>
                </a:lnTo>
                <a:cubicBezTo>
                  <a:pt x="0" y="32567"/>
                  <a:pt x="32567" y="0"/>
                  <a:pt x="72681" y="0"/>
                </a:cubicBezTo>
                <a:close/>
              </a:path>
            </a:pathLst>
          </a:custGeom>
          <a:solidFill>
            <a:srgbClr val="5F7A8C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4467381" y="5705347"/>
            <a:ext cx="3261496" cy="218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 × H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67381" y="5959726"/>
            <a:ext cx="3261496" cy="218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层数 × 隐藏维度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053593" y="5559988"/>
            <a:ext cx="3479535" cy="763136"/>
          </a:xfrm>
          <a:custGeom>
            <a:avLst/>
            <a:gdLst/>
            <a:ahLst/>
            <a:cxnLst/>
            <a:rect l="l" t="t" r="r" b="b"/>
            <a:pathLst>
              <a:path w="3479535" h="763136">
                <a:moveTo>
                  <a:pt x="72681" y="0"/>
                </a:moveTo>
                <a:lnTo>
                  <a:pt x="3406854" y="0"/>
                </a:lnTo>
                <a:cubicBezTo>
                  <a:pt x="3446995" y="0"/>
                  <a:pt x="3479535" y="32540"/>
                  <a:pt x="3479535" y="72681"/>
                </a:cubicBezTo>
                <a:lnTo>
                  <a:pt x="3479535" y="690455"/>
                </a:lnTo>
                <a:cubicBezTo>
                  <a:pt x="3479535" y="730595"/>
                  <a:pt x="3446995" y="763136"/>
                  <a:pt x="3406854" y="763136"/>
                </a:cubicBezTo>
                <a:lnTo>
                  <a:pt x="72681" y="763136"/>
                </a:lnTo>
                <a:cubicBezTo>
                  <a:pt x="32540" y="763136"/>
                  <a:pt x="0" y="730595"/>
                  <a:pt x="0" y="690455"/>
                </a:cubicBezTo>
                <a:lnTo>
                  <a:pt x="0" y="72681"/>
                </a:lnTo>
                <a:cubicBezTo>
                  <a:pt x="0" y="32567"/>
                  <a:pt x="32567" y="0"/>
                  <a:pt x="72681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8162613" y="5705347"/>
            <a:ext cx="3261496" cy="218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en-US" sz="85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145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/ N</a:t>
            </a:r>
            <a:r>
              <a:rPr lang="en-US" sz="858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162613" y="5959726"/>
            <a:ext cx="3261496" cy="218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GQA优化系数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391914" y="365125"/>
            <a:ext cx="23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0250" y="317500"/>
            <a:ext cx="319881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KV Cache通用估算公式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730250"/>
            <a:ext cx="11557000" cy="31750"/>
          </a:xfrm>
          <a:custGeom>
            <a:avLst/>
            <a:gdLst/>
            <a:ahLst/>
            <a:cxnLst/>
            <a:rect l="l" t="t" r="r" b="b"/>
            <a:pathLst>
              <a:path w="11557000" h="31750">
                <a:moveTo>
                  <a:pt x="0" y="0"/>
                </a:moveTo>
                <a:lnTo>
                  <a:pt x="11557000" y="0"/>
                </a:lnTo>
                <a:lnTo>
                  <a:pt x="11557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21469" y="1068458"/>
            <a:ext cx="11549063" cy="4048125"/>
          </a:xfrm>
          <a:custGeom>
            <a:avLst/>
            <a:gdLst/>
            <a:ahLst/>
            <a:cxnLst/>
            <a:rect l="l" t="t" r="r" b="b"/>
            <a:pathLst>
              <a:path w="11549063" h="4048125">
                <a:moveTo>
                  <a:pt x="95252" y="0"/>
                </a:moveTo>
                <a:lnTo>
                  <a:pt x="11453810" y="0"/>
                </a:lnTo>
                <a:cubicBezTo>
                  <a:pt x="11506417" y="0"/>
                  <a:pt x="11549063" y="42646"/>
                  <a:pt x="11549063" y="95252"/>
                </a:cubicBezTo>
                <a:lnTo>
                  <a:pt x="11549063" y="3952873"/>
                </a:lnTo>
                <a:cubicBezTo>
                  <a:pt x="11549062" y="4005479"/>
                  <a:pt x="11506417" y="4048125"/>
                  <a:pt x="11453810" y="4048125"/>
                </a:cubicBezTo>
                <a:lnTo>
                  <a:pt x="95252" y="4048125"/>
                </a:lnTo>
                <a:cubicBezTo>
                  <a:pt x="42646" y="4048125"/>
                  <a:pt x="0" y="4005479"/>
                  <a:pt x="0" y="39528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519906" y="1326427"/>
            <a:ext cx="111521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通用估算公式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38438" y="1747115"/>
            <a:ext cx="4714875" cy="706438"/>
          </a:xfrm>
          <a:custGeom>
            <a:avLst/>
            <a:gdLst/>
            <a:ahLst/>
            <a:cxnLst/>
            <a:rect l="l" t="t" r="r" b="b"/>
            <a:pathLst>
              <a:path w="4714875" h="706438">
                <a:moveTo>
                  <a:pt x="95249" y="0"/>
                </a:moveTo>
                <a:lnTo>
                  <a:pt x="4619626" y="0"/>
                </a:lnTo>
                <a:cubicBezTo>
                  <a:pt x="4672231" y="0"/>
                  <a:pt x="4714875" y="42644"/>
                  <a:pt x="4714875" y="95249"/>
                </a:cubicBezTo>
                <a:lnTo>
                  <a:pt x="4714875" y="611189"/>
                </a:lnTo>
                <a:cubicBezTo>
                  <a:pt x="4714875" y="663793"/>
                  <a:pt x="4672231" y="706438"/>
                  <a:pt x="4619626" y="706437"/>
                </a:cubicBezTo>
                <a:lnTo>
                  <a:pt x="95249" y="706438"/>
                </a:lnTo>
                <a:cubicBezTo>
                  <a:pt x="42680" y="706437"/>
                  <a:pt x="0" y="663758"/>
                  <a:pt x="0" y="611189"/>
                </a:cubicBezTo>
                <a:lnTo>
                  <a:pt x="0" y="95249"/>
                </a:lnTo>
                <a:cubicBezTo>
                  <a:pt x="0" y="42680"/>
                  <a:pt x="42680" y="0"/>
                  <a:pt x="95249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7"/>
              <p:cNvSpPr/>
              <p:nvPr/>
            </p:nvSpPr>
            <p:spPr>
              <a:xfrm>
                <a:off x="3889251" y="1945552"/>
                <a:ext cx="4413250" cy="3095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b="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500" b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Memory</m:t>
                          </m:r>
                        </m:e>
                        <m:sub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𝐾𝑉</m:t>
                          </m:r>
                        </m:sub>
                      </m:sSub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≈2×</m:t>
                      </m:r>
                      <m:sSub>
                        <m:sSubPr>
                          <m:ctrl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</m:sSub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𝑎𝑡𝑡𝑛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" name="Tex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51" y="1945552"/>
                <a:ext cx="4413250" cy="309563"/>
              </a:xfrm>
              <a:prstGeom prst="rect">
                <a:avLst/>
              </a:prstGeom>
              <a:blipFill>
                <a:blip r:embed="rId3"/>
                <a:stretch>
                  <a:fillRect b="-68000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 8"/>
          <p:cNvSpPr/>
          <p:nvPr/>
        </p:nvSpPr>
        <p:spPr>
          <a:xfrm>
            <a:off x="583406" y="2655958"/>
            <a:ext cx="3587750" cy="738188"/>
          </a:xfrm>
          <a:custGeom>
            <a:avLst/>
            <a:gdLst/>
            <a:ahLst/>
            <a:cxnLst/>
            <a:rect l="l" t="t" r="r" b="b"/>
            <a:pathLst>
              <a:path w="3587750" h="738188">
                <a:moveTo>
                  <a:pt x="63499" y="0"/>
                </a:moveTo>
                <a:lnTo>
                  <a:pt x="3524251" y="0"/>
                </a:lnTo>
                <a:cubicBezTo>
                  <a:pt x="3559321" y="0"/>
                  <a:pt x="3587750" y="28429"/>
                  <a:pt x="3587750" y="63499"/>
                </a:cubicBezTo>
                <a:lnTo>
                  <a:pt x="3587750" y="674689"/>
                </a:lnTo>
                <a:cubicBezTo>
                  <a:pt x="3587750" y="709758"/>
                  <a:pt x="3559321" y="738188"/>
                  <a:pt x="3524251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14375" y="2786927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4375" y="3040927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同时缓存Key和Value矩阵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303427" y="2655958"/>
            <a:ext cx="3587750" cy="738188"/>
          </a:xfrm>
          <a:custGeom>
            <a:avLst/>
            <a:gdLst/>
            <a:ahLst/>
            <a:cxnLst/>
            <a:rect l="l" t="t" r="r" b="b"/>
            <a:pathLst>
              <a:path w="3587750" h="738188">
                <a:moveTo>
                  <a:pt x="63499" y="0"/>
                </a:moveTo>
                <a:lnTo>
                  <a:pt x="3524251" y="0"/>
                </a:lnTo>
                <a:cubicBezTo>
                  <a:pt x="3559321" y="0"/>
                  <a:pt x="3587750" y="28429"/>
                  <a:pt x="3587750" y="63499"/>
                </a:cubicBezTo>
                <a:lnTo>
                  <a:pt x="3587750" y="674689"/>
                </a:lnTo>
                <a:cubicBezTo>
                  <a:pt x="3587750" y="709758"/>
                  <a:pt x="3559321" y="738188"/>
                  <a:pt x="3524251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4434396" y="2786927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r>
              <a:rPr lang="en-US" sz="75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34396" y="3040927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KV数据精度（FP16/BF16为2）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023448" y="2655958"/>
            <a:ext cx="3587750" cy="738188"/>
          </a:xfrm>
          <a:custGeom>
            <a:avLst/>
            <a:gdLst/>
            <a:ahLst/>
            <a:cxnLst/>
            <a:rect l="l" t="t" r="r" b="b"/>
            <a:pathLst>
              <a:path w="3587750" h="738188">
                <a:moveTo>
                  <a:pt x="63499" y="0"/>
                </a:moveTo>
                <a:lnTo>
                  <a:pt x="3524251" y="0"/>
                </a:lnTo>
                <a:cubicBezTo>
                  <a:pt x="3559321" y="0"/>
                  <a:pt x="3587750" y="28429"/>
                  <a:pt x="3587750" y="63499"/>
                </a:cubicBezTo>
                <a:lnTo>
                  <a:pt x="3587750" y="674689"/>
                </a:lnTo>
                <a:cubicBezTo>
                  <a:pt x="3587750" y="709758"/>
                  <a:pt x="3559321" y="738188"/>
                  <a:pt x="3524251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8154417" y="2786927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154417" y="3040927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模型层数（num_hidden_layers）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3406" y="3529083"/>
            <a:ext cx="3587750" cy="738188"/>
          </a:xfrm>
          <a:custGeom>
            <a:avLst/>
            <a:gdLst/>
            <a:ahLst/>
            <a:cxnLst/>
            <a:rect l="l" t="t" r="r" b="b"/>
            <a:pathLst>
              <a:path w="3587750" h="738188">
                <a:moveTo>
                  <a:pt x="63499" y="0"/>
                </a:moveTo>
                <a:lnTo>
                  <a:pt x="3524251" y="0"/>
                </a:lnTo>
                <a:cubicBezTo>
                  <a:pt x="3559321" y="0"/>
                  <a:pt x="3587750" y="28429"/>
                  <a:pt x="3587750" y="63499"/>
                </a:cubicBezTo>
                <a:lnTo>
                  <a:pt x="3587750" y="674689"/>
                </a:lnTo>
                <a:cubicBezTo>
                  <a:pt x="3587750" y="709758"/>
                  <a:pt x="3559321" y="738188"/>
                  <a:pt x="3524251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714375" y="3660052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4375" y="3914052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并发请求数（Batch Size）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303427" y="3529083"/>
            <a:ext cx="3587750" cy="738188"/>
          </a:xfrm>
          <a:custGeom>
            <a:avLst/>
            <a:gdLst/>
            <a:ahLst/>
            <a:cxnLst/>
            <a:rect l="l" t="t" r="r" b="b"/>
            <a:pathLst>
              <a:path w="3587750" h="738188">
                <a:moveTo>
                  <a:pt x="63499" y="0"/>
                </a:moveTo>
                <a:lnTo>
                  <a:pt x="3524251" y="0"/>
                </a:lnTo>
                <a:cubicBezTo>
                  <a:pt x="3559321" y="0"/>
                  <a:pt x="3587750" y="28429"/>
                  <a:pt x="3587750" y="63499"/>
                </a:cubicBezTo>
                <a:lnTo>
                  <a:pt x="3587750" y="674689"/>
                </a:lnTo>
                <a:cubicBezTo>
                  <a:pt x="3587750" y="709758"/>
                  <a:pt x="3559321" y="738188"/>
                  <a:pt x="3524251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4434396" y="3660052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34396" y="3914052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当前上下文总长度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023448" y="3529083"/>
            <a:ext cx="3587750" cy="738188"/>
          </a:xfrm>
          <a:custGeom>
            <a:avLst/>
            <a:gdLst/>
            <a:ahLst/>
            <a:cxnLst/>
            <a:rect l="l" t="t" r="r" b="b"/>
            <a:pathLst>
              <a:path w="3587750" h="738188">
                <a:moveTo>
                  <a:pt x="63499" y="0"/>
                </a:moveTo>
                <a:lnTo>
                  <a:pt x="3524251" y="0"/>
                </a:lnTo>
                <a:cubicBezTo>
                  <a:pt x="3559321" y="0"/>
                  <a:pt x="3587750" y="28429"/>
                  <a:pt x="3587750" y="63499"/>
                </a:cubicBezTo>
                <a:lnTo>
                  <a:pt x="3587750" y="674689"/>
                </a:lnTo>
                <a:cubicBezTo>
                  <a:pt x="3587750" y="709758"/>
                  <a:pt x="3559321" y="738188"/>
                  <a:pt x="3524251" y="738188"/>
                </a:cubicBezTo>
                <a:lnTo>
                  <a:pt x="63499" y="738188"/>
                </a:lnTo>
                <a:cubicBezTo>
                  <a:pt x="28429" y="738188"/>
                  <a:pt x="0" y="709758"/>
                  <a:pt x="0" y="6746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154417" y="3660052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154417" y="3914052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模型隐藏层维度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3406" y="4402208"/>
            <a:ext cx="11025188" cy="452438"/>
          </a:xfrm>
          <a:custGeom>
            <a:avLst/>
            <a:gdLst/>
            <a:ahLst/>
            <a:cxnLst/>
            <a:rect l="l" t="t" r="r" b="b"/>
            <a:pathLst>
              <a:path w="11025188" h="452438">
                <a:moveTo>
                  <a:pt x="63500" y="0"/>
                </a:moveTo>
                <a:lnTo>
                  <a:pt x="10961688" y="0"/>
                </a:lnTo>
                <a:cubicBezTo>
                  <a:pt x="10996758" y="0"/>
                  <a:pt x="11025188" y="28430"/>
                  <a:pt x="11025188" y="63500"/>
                </a:cubicBezTo>
                <a:lnTo>
                  <a:pt x="11025188" y="388938"/>
                </a:lnTo>
                <a:cubicBezTo>
                  <a:pt x="11025188" y="424008"/>
                  <a:pt x="10996758" y="452438"/>
                  <a:pt x="10961688" y="452438"/>
                </a:cubicBezTo>
                <a:lnTo>
                  <a:pt x="63500" y="452438"/>
                </a:lnTo>
                <a:cubicBezTo>
                  <a:pt x="28430" y="452438"/>
                  <a:pt x="0" y="424008"/>
                  <a:pt x="0" y="38893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682625" y="4533177"/>
            <a:ext cx="1082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Nkv / Nattn：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GQA/MQA优化系数，MHA为1，GQA小于1，MQA为1/N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21469" y="5315020"/>
            <a:ext cx="11549063" cy="1401089"/>
          </a:xfrm>
          <a:custGeom>
            <a:avLst/>
            <a:gdLst/>
            <a:ahLst/>
            <a:cxnLst/>
            <a:rect l="l" t="t" r="r" b="b"/>
            <a:pathLst>
              <a:path w="11549063" h="1809750">
                <a:moveTo>
                  <a:pt x="95247" y="0"/>
                </a:moveTo>
                <a:lnTo>
                  <a:pt x="11453815" y="0"/>
                </a:lnTo>
                <a:cubicBezTo>
                  <a:pt x="11506419" y="0"/>
                  <a:pt x="11549063" y="42644"/>
                  <a:pt x="11549063" y="95247"/>
                </a:cubicBezTo>
                <a:lnTo>
                  <a:pt x="11549063" y="1714503"/>
                </a:lnTo>
                <a:cubicBezTo>
                  <a:pt x="11549063" y="1767106"/>
                  <a:pt x="11506419" y="1809750"/>
                  <a:pt x="11453815" y="1809750"/>
                </a:cubicBezTo>
                <a:lnTo>
                  <a:pt x="95247" y="1809750"/>
                </a:lnTo>
                <a:cubicBezTo>
                  <a:pt x="42644" y="1809750"/>
                  <a:pt x="0" y="1767106"/>
                  <a:pt x="0" y="1714503"/>
                </a:cubicBezTo>
                <a:lnTo>
                  <a:pt x="0" y="95247"/>
                </a:lnTo>
                <a:cubicBezTo>
                  <a:pt x="0" y="42644"/>
                  <a:pt x="42644" y="0"/>
                  <a:pt x="95247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468312" y="5414239"/>
            <a:ext cx="11255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FP16/BF16简化公式</a:t>
            </a:r>
            <a:r>
              <a:rPr lang="zh-CN" altLang="en-US" sz="16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en-US" altLang="zh-CN" sz="1600" dirty="0" err="1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bkv</a:t>
            </a:r>
            <a:r>
              <a:rPr lang="en-US" altLang="zh-CN" sz="16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2</a:t>
            </a:r>
            <a:r>
              <a:rPr lang="zh-CN" altLang="en-US" sz="16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</a:t>
            </a:r>
            <a:endParaRPr lang="en-US" altLang="zh-CN" sz="1600" dirty="0"/>
          </a:p>
        </p:txBody>
      </p:sp>
      <p:sp>
        <p:nvSpPr>
          <p:cNvPr id="33" name="Shape 31"/>
          <p:cNvSpPr/>
          <p:nvPr/>
        </p:nvSpPr>
        <p:spPr>
          <a:xfrm>
            <a:off x="3980531" y="5737691"/>
            <a:ext cx="4230688" cy="841786"/>
          </a:xfrm>
          <a:custGeom>
            <a:avLst/>
            <a:gdLst/>
            <a:ahLst/>
            <a:cxnLst/>
            <a:rect l="l" t="t" r="r" b="b"/>
            <a:pathLst>
              <a:path w="4230688" h="706438">
                <a:moveTo>
                  <a:pt x="95249" y="0"/>
                </a:moveTo>
                <a:lnTo>
                  <a:pt x="4135439" y="0"/>
                </a:lnTo>
                <a:cubicBezTo>
                  <a:pt x="4188043" y="0"/>
                  <a:pt x="4230688" y="42644"/>
                  <a:pt x="4230688" y="95249"/>
                </a:cubicBezTo>
                <a:lnTo>
                  <a:pt x="4230688" y="611189"/>
                </a:lnTo>
                <a:cubicBezTo>
                  <a:pt x="4230687" y="663793"/>
                  <a:pt x="4188043" y="706438"/>
                  <a:pt x="4135439" y="706437"/>
                </a:cubicBezTo>
                <a:lnTo>
                  <a:pt x="95249" y="706438"/>
                </a:lnTo>
                <a:cubicBezTo>
                  <a:pt x="42680" y="706437"/>
                  <a:pt x="0" y="663758"/>
                  <a:pt x="0" y="611189"/>
                </a:cubicBezTo>
                <a:lnTo>
                  <a:pt x="0" y="95249"/>
                </a:lnTo>
                <a:cubicBezTo>
                  <a:pt x="0" y="42680"/>
                  <a:pt x="42680" y="0"/>
                  <a:pt x="95249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32"/>
              <p:cNvSpPr/>
              <p:nvPr/>
            </p:nvSpPr>
            <p:spPr>
              <a:xfrm>
                <a:off x="4131344" y="6003803"/>
                <a:ext cx="3929063" cy="3095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b="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500" b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Memory</m:t>
                          </m:r>
                        </m:e>
                        <m:sub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𝐾𝑉</m:t>
                          </m:r>
                        </m:sub>
                      </m:sSub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≈4×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50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𝑎𝑡𝑡𝑛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4" name="Tex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344" y="6003803"/>
                <a:ext cx="3929063" cy="309563"/>
              </a:xfrm>
              <a:prstGeom prst="rect">
                <a:avLst/>
              </a:prstGeom>
              <a:blipFill>
                <a:blip r:embed="rId4"/>
                <a:stretch>
                  <a:fillRect b="-65385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4162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每Token的KV Cache体积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971675"/>
            <a:ext cx="5543550" cy="2076450"/>
          </a:xfrm>
          <a:custGeom>
            <a:avLst/>
            <a:gdLst/>
            <a:ahLst/>
            <a:cxnLst/>
            <a:rect l="l" t="t" r="r" b="b"/>
            <a:pathLst>
              <a:path w="5543550" h="2076450">
                <a:moveTo>
                  <a:pt x="0" y="0"/>
                </a:moveTo>
                <a:lnTo>
                  <a:pt x="5429241" y="0"/>
                </a:lnTo>
                <a:cubicBezTo>
                  <a:pt x="5492372" y="0"/>
                  <a:pt x="5543550" y="51178"/>
                  <a:pt x="5543550" y="114309"/>
                </a:cubicBezTo>
                <a:lnTo>
                  <a:pt x="5543550" y="1962141"/>
                </a:lnTo>
                <a:cubicBezTo>
                  <a:pt x="5543550" y="2025272"/>
                  <a:pt x="5492372" y="2076450"/>
                  <a:pt x="5429241" y="2076450"/>
                </a:cubicBezTo>
                <a:lnTo>
                  <a:pt x="0" y="207645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00050" y="1971675"/>
            <a:ext cx="38100" cy="2076450"/>
          </a:xfrm>
          <a:custGeom>
            <a:avLst/>
            <a:gdLst/>
            <a:ahLst/>
            <a:cxnLst/>
            <a:rect l="l" t="t" r="r" b="b"/>
            <a:pathLst>
              <a:path w="38100" h="2076450">
                <a:moveTo>
                  <a:pt x="0" y="0"/>
                </a:moveTo>
                <a:lnTo>
                  <a:pt x="38100" y="0"/>
                </a:lnTo>
                <a:lnTo>
                  <a:pt x="38100" y="2076450"/>
                </a:lnTo>
                <a:lnTo>
                  <a:pt x="0" y="207645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29841" y="223837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16700" y="288094"/>
                </a:moveTo>
                <a:cubicBezTo>
                  <a:pt x="106263" y="298531"/>
                  <a:pt x="89297" y="298531"/>
                  <a:pt x="78804" y="288094"/>
                </a:cubicBezTo>
                <a:lnTo>
                  <a:pt x="15683" y="224972"/>
                </a:lnTo>
                <a:cubicBezTo>
                  <a:pt x="5246" y="214536"/>
                  <a:pt x="5246" y="197569"/>
                  <a:pt x="15683" y="187077"/>
                </a:cubicBezTo>
                <a:lnTo>
                  <a:pt x="25171" y="177589"/>
                </a:lnTo>
                <a:lnTo>
                  <a:pt x="66191" y="218610"/>
                </a:lnTo>
                <a:cubicBezTo>
                  <a:pt x="71438" y="223856"/>
                  <a:pt x="79921" y="223856"/>
                  <a:pt x="85111" y="218610"/>
                </a:cubicBezTo>
                <a:cubicBezTo>
                  <a:pt x="90301" y="213364"/>
                  <a:pt x="90357" y="204881"/>
                  <a:pt x="85111" y="199690"/>
                </a:cubicBezTo>
                <a:lnTo>
                  <a:pt x="44090" y="158669"/>
                </a:lnTo>
                <a:lnTo>
                  <a:pt x="63010" y="139750"/>
                </a:lnTo>
                <a:lnTo>
                  <a:pt x="91418" y="168157"/>
                </a:lnTo>
                <a:cubicBezTo>
                  <a:pt x="96664" y="173403"/>
                  <a:pt x="105147" y="173403"/>
                  <a:pt x="110337" y="168157"/>
                </a:cubicBezTo>
                <a:cubicBezTo>
                  <a:pt x="115528" y="162911"/>
                  <a:pt x="115584" y="154428"/>
                  <a:pt x="110337" y="149237"/>
                </a:cubicBezTo>
                <a:lnTo>
                  <a:pt x="81930" y="120830"/>
                </a:lnTo>
                <a:lnTo>
                  <a:pt x="100850" y="101910"/>
                </a:lnTo>
                <a:lnTo>
                  <a:pt x="141870" y="142931"/>
                </a:lnTo>
                <a:cubicBezTo>
                  <a:pt x="147117" y="148177"/>
                  <a:pt x="155600" y="148177"/>
                  <a:pt x="160790" y="142931"/>
                </a:cubicBezTo>
                <a:cubicBezTo>
                  <a:pt x="165981" y="137685"/>
                  <a:pt x="166036" y="129201"/>
                  <a:pt x="160790" y="124011"/>
                </a:cubicBezTo>
                <a:lnTo>
                  <a:pt x="119769" y="82990"/>
                </a:lnTo>
                <a:lnTo>
                  <a:pt x="138689" y="64071"/>
                </a:lnTo>
                <a:lnTo>
                  <a:pt x="167097" y="92478"/>
                </a:lnTo>
                <a:cubicBezTo>
                  <a:pt x="172343" y="97724"/>
                  <a:pt x="180826" y="97724"/>
                  <a:pt x="186017" y="92478"/>
                </a:cubicBezTo>
                <a:cubicBezTo>
                  <a:pt x="191207" y="87232"/>
                  <a:pt x="191263" y="78749"/>
                  <a:pt x="186017" y="73558"/>
                </a:cubicBezTo>
                <a:lnTo>
                  <a:pt x="157609" y="45151"/>
                </a:lnTo>
                <a:lnTo>
                  <a:pt x="176529" y="26231"/>
                </a:lnTo>
                <a:lnTo>
                  <a:pt x="217550" y="67252"/>
                </a:lnTo>
                <a:cubicBezTo>
                  <a:pt x="222796" y="72498"/>
                  <a:pt x="231279" y="72498"/>
                  <a:pt x="236469" y="67252"/>
                </a:cubicBezTo>
                <a:cubicBezTo>
                  <a:pt x="241660" y="62006"/>
                  <a:pt x="241715" y="53522"/>
                  <a:pt x="236469" y="48332"/>
                </a:cubicBezTo>
                <a:lnTo>
                  <a:pt x="195449" y="7311"/>
                </a:lnTo>
                <a:lnTo>
                  <a:pt x="204936" y="-2177"/>
                </a:lnTo>
                <a:cubicBezTo>
                  <a:pt x="215373" y="-12613"/>
                  <a:pt x="232339" y="-12613"/>
                  <a:pt x="242832" y="-2177"/>
                </a:cubicBezTo>
                <a:lnTo>
                  <a:pt x="306121" y="60778"/>
                </a:lnTo>
                <a:cubicBezTo>
                  <a:pt x="316557" y="71214"/>
                  <a:pt x="316557" y="88181"/>
                  <a:pt x="306121" y="98673"/>
                </a:cubicBezTo>
                <a:lnTo>
                  <a:pt x="116700" y="28809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850" y="2200275"/>
            <a:ext cx="474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什么是"每Token KV Cache"？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5850" y="2619375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单个并发请求下，每增加1个Token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所带来的显存开销（即KV Cache的单位密度）。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0613" y="3271838"/>
            <a:ext cx="4619625" cy="542925"/>
          </a:xfrm>
          <a:custGeom>
            <a:avLst/>
            <a:gdLst/>
            <a:ahLst/>
            <a:cxnLst/>
            <a:rect l="l" t="t" r="r" b="b"/>
            <a:pathLst>
              <a:path w="4619625" h="542925">
                <a:moveTo>
                  <a:pt x="76200" y="0"/>
                </a:moveTo>
                <a:lnTo>
                  <a:pt x="4543425" y="0"/>
                </a:lnTo>
                <a:cubicBezTo>
                  <a:pt x="4585509" y="0"/>
                  <a:pt x="4619625" y="34116"/>
                  <a:pt x="4619625" y="76200"/>
                </a:cubicBezTo>
                <a:lnTo>
                  <a:pt x="4619625" y="466725"/>
                </a:lnTo>
                <a:cubicBezTo>
                  <a:pt x="4619625" y="508809"/>
                  <a:pt x="4585509" y="542925"/>
                  <a:pt x="454342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1285875" y="3471863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495425" y="3429000"/>
            <a:ext cx="413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关键意义：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理解KV Cache的线性增长特性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4276725"/>
            <a:ext cx="5543550" cy="1371600"/>
          </a:xfrm>
          <a:custGeom>
            <a:avLst/>
            <a:gdLst/>
            <a:ahLst/>
            <a:cxnLst/>
            <a:rect l="l" t="t" r="r" b="b"/>
            <a:pathLst>
              <a:path w="5543550" h="1371600">
                <a:moveTo>
                  <a:pt x="0" y="0"/>
                </a:moveTo>
                <a:lnTo>
                  <a:pt x="5429255" y="0"/>
                </a:lnTo>
                <a:cubicBezTo>
                  <a:pt x="5492336" y="0"/>
                  <a:pt x="5543550" y="51214"/>
                  <a:pt x="5543550" y="114295"/>
                </a:cubicBezTo>
                <a:lnTo>
                  <a:pt x="5543550" y="1257305"/>
                </a:lnTo>
                <a:cubicBezTo>
                  <a:pt x="5543550" y="1320386"/>
                  <a:pt x="5492336" y="1371600"/>
                  <a:pt x="5429255" y="1371600"/>
                </a:cubicBez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400050" y="4276725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647700" y="4543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1085850" y="4505325"/>
            <a:ext cx="474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线性增长特性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85850" y="4924425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Cache的显存与序列长度、并发呈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严格线性关系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。GQA技术通过降低N</a:t>
            </a: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/N</a:t>
            </a: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比率直接减少了该系数。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48400" y="1162050"/>
            <a:ext cx="5562600" cy="5295900"/>
          </a:xfrm>
          <a:custGeom>
            <a:avLst/>
            <a:gdLst/>
            <a:ahLst/>
            <a:cxnLst/>
            <a:rect l="l" t="t" r="r" b="b"/>
            <a:pathLst>
              <a:path w="5562600" h="5295900">
                <a:moveTo>
                  <a:pt x="114286" y="0"/>
                </a:moveTo>
                <a:lnTo>
                  <a:pt x="5448314" y="0"/>
                </a:lnTo>
                <a:cubicBezTo>
                  <a:pt x="5511433" y="0"/>
                  <a:pt x="5562600" y="51167"/>
                  <a:pt x="5562600" y="114286"/>
                </a:cubicBezTo>
                <a:lnTo>
                  <a:pt x="5562600" y="5181614"/>
                </a:lnTo>
                <a:cubicBezTo>
                  <a:pt x="5562600" y="5244733"/>
                  <a:pt x="5511433" y="5295900"/>
                  <a:pt x="5448314" y="5295900"/>
                </a:cubicBezTo>
                <a:lnTo>
                  <a:pt x="114286" y="5295900"/>
                </a:lnTo>
                <a:cubicBezTo>
                  <a:pt x="51167" y="5295900"/>
                  <a:pt x="0" y="5244733"/>
                  <a:pt x="0" y="5181614"/>
                </a:cubicBezTo>
                <a:lnTo>
                  <a:pt x="0" y="114286"/>
                </a:lnTo>
                <a:cubicBezTo>
                  <a:pt x="0" y="51210"/>
                  <a:pt x="51210" y="0"/>
                  <a:pt x="114286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6419850" y="1390650"/>
            <a:ext cx="521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每Token KV Cache公式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81763" y="1928813"/>
            <a:ext cx="5095875" cy="1000125"/>
          </a:xfrm>
          <a:custGeom>
            <a:avLst/>
            <a:gdLst/>
            <a:ahLst/>
            <a:cxnLst/>
            <a:rect l="l" t="t" r="r" b="b"/>
            <a:pathLst>
              <a:path w="5095875" h="1000125">
                <a:moveTo>
                  <a:pt x="114304" y="0"/>
                </a:moveTo>
                <a:lnTo>
                  <a:pt x="4981571" y="0"/>
                </a:lnTo>
                <a:cubicBezTo>
                  <a:pt x="5044699" y="0"/>
                  <a:pt x="5095875" y="51176"/>
                  <a:pt x="5095875" y="114304"/>
                </a:cubicBezTo>
                <a:lnTo>
                  <a:pt x="5095875" y="885821"/>
                </a:lnTo>
                <a:cubicBezTo>
                  <a:pt x="5095875" y="948949"/>
                  <a:pt x="5044699" y="1000125"/>
                  <a:pt x="4981571" y="1000125"/>
                </a:cubicBezTo>
                <a:lnTo>
                  <a:pt x="114304" y="1000125"/>
                </a:lnTo>
                <a:cubicBezTo>
                  <a:pt x="51176" y="1000125"/>
                  <a:pt x="0" y="948949"/>
                  <a:pt x="0" y="88582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6638925" y="212407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 B=1, S=1 代入通用公式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21"/>
              <p:cNvSpPr/>
              <p:nvPr/>
            </p:nvSpPr>
            <p:spPr>
              <a:xfrm>
                <a:off x="6634163" y="2466975"/>
                <a:ext cx="4791075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b="0" dirty="0" smtClean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50" b="0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e>
                        <m:sub>
                          <m:r>
                            <a:rPr lang="en-US" altLang="zh-CN" sz="1350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𝐾𝑉</m:t>
                          </m:r>
                          <m:r>
                            <a:rPr lang="en-US" altLang="zh-CN" sz="1350" b="0" i="0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350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per</m:t>
                          </m:r>
                          <m:r>
                            <a:rPr lang="en-US" altLang="zh-CN" sz="1350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350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token</m:t>
                          </m:r>
                        </m:sub>
                      </m:sSub>
                      <m:r>
                        <a:rPr lang="en-US" altLang="zh-CN" sz="1350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≈4×</m:t>
                      </m:r>
                      <m:r>
                        <a:rPr lang="en-US" altLang="zh-CN" sz="1350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350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350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350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350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350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350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350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350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𝑎𝑡𝑡𝑛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3" name="Tex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163" y="2466975"/>
                <a:ext cx="4791075" cy="266700"/>
              </a:xfrm>
              <a:prstGeom prst="rect">
                <a:avLst/>
              </a:prstGeom>
              <a:blipFill>
                <a:blip r:embed="rId3"/>
                <a:stretch>
                  <a:fillRect t="-9091" b="-63636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hape 22"/>
          <p:cNvSpPr/>
          <p:nvPr/>
        </p:nvSpPr>
        <p:spPr>
          <a:xfrm>
            <a:off x="6477000" y="3124200"/>
            <a:ext cx="2476500" cy="838200"/>
          </a:xfrm>
          <a:custGeom>
            <a:avLst/>
            <a:gdLst/>
            <a:ahLst/>
            <a:cxnLst/>
            <a:rect l="l" t="t" r="r" b="b"/>
            <a:pathLst>
              <a:path w="2476500" h="838200">
                <a:moveTo>
                  <a:pt x="76201" y="0"/>
                </a:moveTo>
                <a:lnTo>
                  <a:pt x="2400299" y="0"/>
                </a:lnTo>
                <a:cubicBezTo>
                  <a:pt x="2442384" y="0"/>
                  <a:pt x="2476500" y="34116"/>
                  <a:pt x="2476500" y="76201"/>
                </a:cubicBezTo>
                <a:lnTo>
                  <a:pt x="2476500" y="761999"/>
                </a:lnTo>
                <a:cubicBezTo>
                  <a:pt x="2476500" y="804084"/>
                  <a:pt x="2442384" y="838200"/>
                  <a:pt x="24002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A5A78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591300" y="3276600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 × H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591300" y="3581400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模型规模系数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105900" y="3124200"/>
            <a:ext cx="2476500" cy="838200"/>
          </a:xfrm>
          <a:custGeom>
            <a:avLst/>
            <a:gdLst/>
            <a:ahLst/>
            <a:cxnLst/>
            <a:rect l="l" t="t" r="r" b="b"/>
            <a:pathLst>
              <a:path w="2476500" h="838200">
                <a:moveTo>
                  <a:pt x="76201" y="0"/>
                </a:moveTo>
                <a:lnTo>
                  <a:pt x="2400299" y="0"/>
                </a:lnTo>
                <a:cubicBezTo>
                  <a:pt x="2442384" y="0"/>
                  <a:pt x="2476500" y="34116"/>
                  <a:pt x="2476500" y="76201"/>
                </a:cubicBezTo>
                <a:lnTo>
                  <a:pt x="2476500" y="761999"/>
                </a:lnTo>
                <a:cubicBezTo>
                  <a:pt x="2476500" y="804084"/>
                  <a:pt x="2442384" y="838200"/>
                  <a:pt x="24002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9220200" y="3276600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</a:t>
            </a:r>
            <a:r>
              <a:rPr lang="en-US" sz="9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/ N</a:t>
            </a:r>
            <a:r>
              <a:rPr lang="en-US" sz="9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220200" y="3581400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GQA优化系数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81763" y="4157663"/>
            <a:ext cx="5095875" cy="2066925"/>
          </a:xfrm>
          <a:custGeom>
            <a:avLst/>
            <a:gdLst/>
            <a:ahLst/>
            <a:cxnLst/>
            <a:rect l="l" t="t" r="r" b="b"/>
            <a:pathLst>
              <a:path w="5095875" h="2066925">
                <a:moveTo>
                  <a:pt x="114301" y="0"/>
                </a:moveTo>
                <a:lnTo>
                  <a:pt x="4981574" y="0"/>
                </a:lnTo>
                <a:cubicBezTo>
                  <a:pt x="5044701" y="0"/>
                  <a:pt x="5095875" y="51174"/>
                  <a:pt x="5095875" y="114301"/>
                </a:cubicBezTo>
                <a:lnTo>
                  <a:pt x="5095875" y="1952624"/>
                </a:lnTo>
                <a:cubicBezTo>
                  <a:pt x="5095875" y="2015751"/>
                  <a:pt x="5044701" y="2066925"/>
                  <a:pt x="4981574" y="2066925"/>
                </a:cubicBezTo>
                <a:lnTo>
                  <a:pt x="114301" y="2066925"/>
                </a:lnTo>
                <a:cubicBezTo>
                  <a:pt x="51174" y="2066925"/>
                  <a:pt x="0" y="2015751"/>
                  <a:pt x="0" y="1952624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6634163" y="4352925"/>
            <a:ext cx="479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典型模型对比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677025" y="4733925"/>
            <a:ext cx="4705350" cy="381000"/>
          </a:xfrm>
          <a:custGeom>
            <a:avLst/>
            <a:gdLst/>
            <a:ahLst/>
            <a:cxnLst/>
            <a:rect l="l" t="t" r="r" b="b"/>
            <a:pathLst>
              <a:path w="4705350" h="381000">
                <a:moveTo>
                  <a:pt x="38100" y="0"/>
                </a:moveTo>
                <a:lnTo>
                  <a:pt x="4667250" y="0"/>
                </a:lnTo>
                <a:cubicBezTo>
                  <a:pt x="4688278" y="0"/>
                  <a:pt x="4705350" y="17072"/>
                  <a:pt x="4705350" y="38100"/>
                </a:cubicBezTo>
                <a:lnTo>
                  <a:pt x="4705350" y="342900"/>
                </a:lnTo>
                <a:cubicBezTo>
                  <a:pt x="4705350" y="363928"/>
                  <a:pt x="4688278" y="381000"/>
                  <a:pt x="466725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6753225" y="4810125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13B模型 (MHA)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021639" y="4810125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 0.8 MB/Token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677025" y="5191125"/>
            <a:ext cx="4705350" cy="381000"/>
          </a:xfrm>
          <a:custGeom>
            <a:avLst/>
            <a:gdLst/>
            <a:ahLst/>
            <a:cxnLst/>
            <a:rect l="l" t="t" r="r" b="b"/>
            <a:pathLst>
              <a:path w="4705350" h="381000">
                <a:moveTo>
                  <a:pt x="38100" y="0"/>
                </a:moveTo>
                <a:lnTo>
                  <a:pt x="4667250" y="0"/>
                </a:lnTo>
                <a:cubicBezTo>
                  <a:pt x="4688278" y="0"/>
                  <a:pt x="4705350" y="17072"/>
                  <a:pt x="4705350" y="38100"/>
                </a:cubicBezTo>
                <a:lnTo>
                  <a:pt x="4705350" y="342900"/>
                </a:lnTo>
                <a:cubicBezTo>
                  <a:pt x="4705350" y="363928"/>
                  <a:pt x="4688278" y="381000"/>
                  <a:pt x="466725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6753225" y="5267325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7B模型 (GQA)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021639" y="5267325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 0.2 MB/Token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677025" y="5648325"/>
            <a:ext cx="4705350" cy="381000"/>
          </a:xfrm>
          <a:custGeom>
            <a:avLst/>
            <a:gdLst/>
            <a:ahLst/>
            <a:cxnLst/>
            <a:rect l="l" t="t" r="r" b="b"/>
            <a:pathLst>
              <a:path w="4705350" h="381000">
                <a:moveTo>
                  <a:pt x="38100" y="0"/>
                </a:moveTo>
                <a:lnTo>
                  <a:pt x="4667250" y="0"/>
                </a:lnTo>
                <a:cubicBezTo>
                  <a:pt x="4688278" y="0"/>
                  <a:pt x="4705350" y="17072"/>
                  <a:pt x="4705350" y="38100"/>
                </a:cubicBezTo>
                <a:lnTo>
                  <a:pt x="4705350" y="342900"/>
                </a:lnTo>
                <a:cubicBezTo>
                  <a:pt x="4705350" y="363928"/>
                  <a:pt x="4688278" y="381000"/>
                  <a:pt x="466725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6753225" y="5724525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0.6B模型 (GQA)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021639" y="5724525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 56 KiB/Token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391914" y="365125"/>
            <a:ext cx="23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0250" y="317500"/>
            <a:ext cx="5572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案例：Qwen3-0.6B的单Token KV Cache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730250"/>
            <a:ext cx="11557000" cy="31750"/>
          </a:xfrm>
          <a:custGeom>
            <a:avLst/>
            <a:gdLst/>
            <a:ahLst/>
            <a:cxnLst/>
            <a:rect l="l" t="t" r="r" b="b"/>
            <a:pathLst>
              <a:path w="11557000" h="31750">
                <a:moveTo>
                  <a:pt x="0" y="0"/>
                </a:moveTo>
                <a:lnTo>
                  <a:pt x="11557000" y="0"/>
                </a:lnTo>
                <a:lnTo>
                  <a:pt x="11557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17500" y="887954"/>
            <a:ext cx="5651500" cy="4389438"/>
          </a:xfrm>
          <a:custGeom>
            <a:avLst/>
            <a:gdLst/>
            <a:ahLst/>
            <a:cxnLst/>
            <a:rect l="l" t="t" r="r" b="b"/>
            <a:pathLst>
              <a:path w="5651500" h="4389438">
                <a:moveTo>
                  <a:pt x="95251" y="0"/>
                </a:moveTo>
                <a:lnTo>
                  <a:pt x="5556249" y="0"/>
                </a:lnTo>
                <a:cubicBezTo>
                  <a:pt x="5608855" y="0"/>
                  <a:pt x="5651500" y="42645"/>
                  <a:pt x="5651500" y="95251"/>
                </a:cubicBezTo>
                <a:lnTo>
                  <a:pt x="5651500" y="4294187"/>
                </a:lnTo>
                <a:cubicBezTo>
                  <a:pt x="5651500" y="4346792"/>
                  <a:pt x="5608855" y="4389438"/>
                  <a:pt x="5556249" y="4389438"/>
                </a:cubicBezTo>
                <a:lnTo>
                  <a:pt x="95251" y="4389438"/>
                </a:lnTo>
                <a:cubicBezTo>
                  <a:pt x="42645" y="4389438"/>
                  <a:pt x="0" y="4346792"/>
                  <a:pt x="0" y="4294187"/>
                </a:cubicBezTo>
                <a:lnTo>
                  <a:pt x="0" y="95251"/>
                </a:lnTo>
                <a:cubicBezTo>
                  <a:pt x="0" y="42680"/>
                  <a:pt x="42680" y="0"/>
                  <a:pt x="95251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460375" y="1078454"/>
            <a:ext cx="5365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模型配置参数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1969" y="1495173"/>
            <a:ext cx="5262563" cy="484187"/>
          </a:xfrm>
          <a:custGeom>
            <a:avLst/>
            <a:gdLst/>
            <a:ahLst/>
            <a:cxnLst/>
            <a:rect l="l" t="t" r="r" b="b"/>
            <a:pathLst>
              <a:path w="5262563" h="484187">
                <a:moveTo>
                  <a:pt x="63501" y="0"/>
                </a:moveTo>
                <a:lnTo>
                  <a:pt x="5199061" y="0"/>
                </a:lnTo>
                <a:cubicBezTo>
                  <a:pt x="5234132" y="0"/>
                  <a:pt x="5262563" y="28430"/>
                  <a:pt x="5262563" y="63501"/>
                </a:cubicBezTo>
                <a:lnTo>
                  <a:pt x="5262563" y="420686"/>
                </a:lnTo>
                <a:cubicBezTo>
                  <a:pt x="5262563" y="455757"/>
                  <a:pt x="5234132" y="484188"/>
                  <a:pt x="5199061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642938" y="1642017"/>
            <a:ext cx="500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层数 (L)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52380" y="1626142"/>
            <a:ext cx="269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B89A6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28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1969" y="2082548"/>
            <a:ext cx="5262563" cy="484187"/>
          </a:xfrm>
          <a:custGeom>
            <a:avLst/>
            <a:gdLst/>
            <a:ahLst/>
            <a:cxnLst/>
            <a:rect l="l" t="t" r="r" b="b"/>
            <a:pathLst>
              <a:path w="5262563" h="484187">
                <a:moveTo>
                  <a:pt x="63501" y="0"/>
                </a:moveTo>
                <a:lnTo>
                  <a:pt x="5199061" y="0"/>
                </a:lnTo>
                <a:cubicBezTo>
                  <a:pt x="5234132" y="0"/>
                  <a:pt x="5262563" y="28430"/>
                  <a:pt x="5262563" y="63501"/>
                </a:cubicBezTo>
                <a:lnTo>
                  <a:pt x="5262563" y="420686"/>
                </a:lnTo>
                <a:cubicBezTo>
                  <a:pt x="5262563" y="455757"/>
                  <a:pt x="5234132" y="484188"/>
                  <a:pt x="5199061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642938" y="2229392"/>
            <a:ext cx="777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隐藏维度 (H)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61260" y="2213517"/>
            <a:ext cx="460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B89A6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1024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11969" y="2669923"/>
            <a:ext cx="5262563" cy="484187"/>
          </a:xfrm>
          <a:custGeom>
            <a:avLst/>
            <a:gdLst/>
            <a:ahLst/>
            <a:cxnLst/>
            <a:rect l="l" t="t" r="r" b="b"/>
            <a:pathLst>
              <a:path w="5262563" h="484187">
                <a:moveTo>
                  <a:pt x="63501" y="0"/>
                </a:moveTo>
                <a:lnTo>
                  <a:pt x="5199061" y="0"/>
                </a:lnTo>
                <a:cubicBezTo>
                  <a:pt x="5234132" y="0"/>
                  <a:pt x="5262563" y="28430"/>
                  <a:pt x="5262563" y="63501"/>
                </a:cubicBezTo>
                <a:lnTo>
                  <a:pt x="5262563" y="420686"/>
                </a:lnTo>
                <a:cubicBezTo>
                  <a:pt x="5262563" y="455757"/>
                  <a:pt x="5234132" y="484188"/>
                  <a:pt x="5199061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42938" y="2816767"/>
            <a:ext cx="1079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注意力头数 (N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452380" y="2800892"/>
            <a:ext cx="269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B89A6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16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11969" y="3257298"/>
            <a:ext cx="5262563" cy="484187"/>
          </a:xfrm>
          <a:custGeom>
            <a:avLst/>
            <a:gdLst/>
            <a:ahLst/>
            <a:cxnLst/>
            <a:rect l="l" t="t" r="r" b="b"/>
            <a:pathLst>
              <a:path w="5262563" h="484187">
                <a:moveTo>
                  <a:pt x="63501" y="0"/>
                </a:moveTo>
                <a:lnTo>
                  <a:pt x="5199061" y="0"/>
                </a:lnTo>
                <a:cubicBezTo>
                  <a:pt x="5234132" y="0"/>
                  <a:pt x="5262563" y="28430"/>
                  <a:pt x="5262563" y="63501"/>
                </a:cubicBezTo>
                <a:lnTo>
                  <a:pt x="5262563" y="420686"/>
                </a:lnTo>
                <a:cubicBezTo>
                  <a:pt x="5262563" y="455757"/>
                  <a:pt x="5234132" y="484188"/>
                  <a:pt x="5199061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642938" y="3404142"/>
            <a:ext cx="785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KV头数 (N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547940" y="3388267"/>
            <a:ext cx="174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B89A6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1969" y="3844673"/>
            <a:ext cx="5262563" cy="484187"/>
          </a:xfrm>
          <a:custGeom>
            <a:avLst/>
            <a:gdLst/>
            <a:ahLst/>
            <a:cxnLst/>
            <a:rect l="l" t="t" r="r" b="b"/>
            <a:pathLst>
              <a:path w="5262563" h="484187">
                <a:moveTo>
                  <a:pt x="63501" y="0"/>
                </a:moveTo>
                <a:lnTo>
                  <a:pt x="5199061" y="0"/>
                </a:lnTo>
                <a:cubicBezTo>
                  <a:pt x="5234132" y="0"/>
                  <a:pt x="5262563" y="28430"/>
                  <a:pt x="5262563" y="63501"/>
                </a:cubicBezTo>
                <a:lnTo>
                  <a:pt x="5262563" y="420686"/>
                </a:lnTo>
                <a:cubicBezTo>
                  <a:pt x="5262563" y="455757"/>
                  <a:pt x="5234132" y="484188"/>
                  <a:pt x="5199061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642938" y="3991517"/>
            <a:ext cx="84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GQA优化系数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356820" y="3975642"/>
            <a:ext cx="365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B89A6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0.5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23000" y="887954"/>
            <a:ext cx="5651500" cy="4389438"/>
          </a:xfrm>
          <a:custGeom>
            <a:avLst/>
            <a:gdLst/>
            <a:ahLst/>
            <a:cxnLst/>
            <a:rect l="l" t="t" r="r" b="b"/>
            <a:pathLst>
              <a:path w="5651500" h="4389438">
                <a:moveTo>
                  <a:pt x="95251" y="0"/>
                </a:moveTo>
                <a:lnTo>
                  <a:pt x="5556249" y="0"/>
                </a:lnTo>
                <a:cubicBezTo>
                  <a:pt x="5608855" y="0"/>
                  <a:pt x="5651500" y="42645"/>
                  <a:pt x="5651500" y="95251"/>
                </a:cubicBezTo>
                <a:lnTo>
                  <a:pt x="5651500" y="4294187"/>
                </a:lnTo>
                <a:cubicBezTo>
                  <a:pt x="5651500" y="4346792"/>
                  <a:pt x="5608855" y="4389438"/>
                  <a:pt x="5556249" y="4389438"/>
                </a:cubicBezTo>
                <a:lnTo>
                  <a:pt x="95251" y="4389438"/>
                </a:lnTo>
                <a:cubicBezTo>
                  <a:pt x="42645" y="4389438"/>
                  <a:pt x="0" y="4346792"/>
                  <a:pt x="0" y="4294187"/>
                </a:cubicBezTo>
                <a:lnTo>
                  <a:pt x="0" y="95251"/>
                </a:lnTo>
                <a:cubicBezTo>
                  <a:pt x="0" y="42680"/>
                  <a:pt x="42680" y="0"/>
                  <a:pt x="95251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6365875" y="1078454"/>
            <a:ext cx="5365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计算过程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17469" y="1495173"/>
            <a:ext cx="5262563" cy="746125"/>
          </a:xfrm>
          <a:custGeom>
            <a:avLst/>
            <a:gdLst/>
            <a:ahLst/>
            <a:cxnLst/>
            <a:rect l="l" t="t" r="r" b="b"/>
            <a:pathLst>
              <a:path w="5262563" h="746125">
                <a:moveTo>
                  <a:pt x="63503" y="0"/>
                </a:moveTo>
                <a:lnTo>
                  <a:pt x="5199060" y="0"/>
                </a:lnTo>
                <a:cubicBezTo>
                  <a:pt x="5234131" y="0"/>
                  <a:pt x="5262563" y="28431"/>
                  <a:pt x="5262563" y="63503"/>
                </a:cubicBezTo>
                <a:lnTo>
                  <a:pt x="5262563" y="682622"/>
                </a:lnTo>
                <a:cubicBezTo>
                  <a:pt x="5262563" y="717694"/>
                  <a:pt x="5234131" y="746125"/>
                  <a:pt x="5199060" y="746125"/>
                </a:cubicBezTo>
                <a:lnTo>
                  <a:pt x="63503" y="746125"/>
                </a:lnTo>
                <a:cubicBezTo>
                  <a:pt x="28431" y="746125"/>
                  <a:pt x="0" y="717694"/>
                  <a:pt x="0" y="68262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6548438" y="1626142"/>
            <a:ext cx="506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公式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48438" y="1880142"/>
            <a:ext cx="5072063" cy="230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 = 4 × L × H × (N</a:t>
            </a:r>
            <a:r>
              <a:rPr lang="en-US" sz="844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/ N</a:t>
            </a:r>
            <a:r>
              <a:rPr lang="en-US" sz="844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17469" y="2378220"/>
            <a:ext cx="5262563" cy="746125"/>
          </a:xfrm>
          <a:custGeom>
            <a:avLst/>
            <a:gdLst/>
            <a:ahLst/>
            <a:cxnLst/>
            <a:rect l="l" t="t" r="r" b="b"/>
            <a:pathLst>
              <a:path w="5262563" h="746125">
                <a:moveTo>
                  <a:pt x="63503" y="0"/>
                </a:moveTo>
                <a:lnTo>
                  <a:pt x="5199060" y="0"/>
                </a:lnTo>
                <a:cubicBezTo>
                  <a:pt x="5234131" y="0"/>
                  <a:pt x="5262563" y="28431"/>
                  <a:pt x="5262563" y="63503"/>
                </a:cubicBezTo>
                <a:lnTo>
                  <a:pt x="5262563" y="682622"/>
                </a:lnTo>
                <a:cubicBezTo>
                  <a:pt x="5262563" y="717694"/>
                  <a:pt x="5234131" y="746125"/>
                  <a:pt x="5199060" y="746125"/>
                </a:cubicBezTo>
                <a:lnTo>
                  <a:pt x="63503" y="746125"/>
                </a:lnTo>
                <a:cubicBezTo>
                  <a:pt x="28431" y="746125"/>
                  <a:pt x="0" y="717694"/>
                  <a:pt x="0" y="68262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6548438" y="2509188"/>
            <a:ext cx="506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代入数值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48438" y="2763188"/>
            <a:ext cx="5072063" cy="230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 = 4 × 28 × 1024 × (8/16)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17469" y="3261267"/>
            <a:ext cx="5262563" cy="769938"/>
          </a:xfrm>
          <a:custGeom>
            <a:avLst/>
            <a:gdLst/>
            <a:ahLst/>
            <a:cxnLst/>
            <a:rect l="l" t="t" r="r" b="b"/>
            <a:pathLst>
              <a:path w="5262563" h="769938">
                <a:moveTo>
                  <a:pt x="63497" y="0"/>
                </a:moveTo>
                <a:lnTo>
                  <a:pt x="5199066" y="0"/>
                </a:lnTo>
                <a:cubicBezTo>
                  <a:pt x="5234134" y="0"/>
                  <a:pt x="5262563" y="28428"/>
                  <a:pt x="5262563" y="63497"/>
                </a:cubicBezTo>
                <a:lnTo>
                  <a:pt x="5262563" y="706441"/>
                </a:lnTo>
                <a:cubicBezTo>
                  <a:pt x="5262563" y="741509"/>
                  <a:pt x="5234134" y="769938"/>
                  <a:pt x="5199066" y="769938"/>
                </a:cubicBezTo>
                <a:lnTo>
                  <a:pt x="63497" y="769938"/>
                </a:lnTo>
                <a:cubicBezTo>
                  <a:pt x="28428" y="769938"/>
                  <a:pt x="0" y="741509"/>
                  <a:pt x="0" y="706441"/>
                </a:cubicBezTo>
                <a:lnTo>
                  <a:pt x="0" y="63497"/>
                </a:lnTo>
                <a:cubicBezTo>
                  <a:pt x="0" y="28428"/>
                  <a:pt x="28428" y="0"/>
                  <a:pt x="634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548438" y="3392235"/>
            <a:ext cx="506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计算结果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48438" y="3646235"/>
            <a:ext cx="5095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B89A6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57,344 Bytes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21438" y="4170110"/>
            <a:ext cx="5254625" cy="904875"/>
          </a:xfrm>
          <a:custGeom>
            <a:avLst/>
            <a:gdLst/>
            <a:ahLst/>
            <a:cxnLst/>
            <a:rect l="l" t="t" r="r" b="b"/>
            <a:pathLst>
              <a:path w="5254625" h="904875">
                <a:moveTo>
                  <a:pt x="95247" y="0"/>
                </a:moveTo>
                <a:lnTo>
                  <a:pt x="5159378" y="0"/>
                </a:lnTo>
                <a:cubicBezTo>
                  <a:pt x="5211981" y="0"/>
                  <a:pt x="5254625" y="42644"/>
                  <a:pt x="5254625" y="95247"/>
                </a:cubicBezTo>
                <a:lnTo>
                  <a:pt x="5254625" y="809628"/>
                </a:lnTo>
                <a:cubicBezTo>
                  <a:pt x="5254625" y="862231"/>
                  <a:pt x="5211981" y="904875"/>
                  <a:pt x="5159378" y="904875"/>
                </a:cubicBezTo>
                <a:lnTo>
                  <a:pt x="95247" y="904875"/>
                </a:lnTo>
                <a:cubicBezTo>
                  <a:pt x="42644" y="904875"/>
                  <a:pt x="0" y="862231"/>
                  <a:pt x="0" y="809628"/>
                </a:cubicBezTo>
                <a:lnTo>
                  <a:pt x="0" y="95247"/>
                </a:lnTo>
                <a:cubicBezTo>
                  <a:pt x="0" y="42644"/>
                  <a:pt x="42644" y="0"/>
                  <a:pt x="95247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10000"/>
                </a:srgbClr>
              </a:gs>
            </a:gsLst>
            <a:lin ang="0" scaled="1"/>
          </a:gra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6556375" y="4336798"/>
            <a:ext cx="4984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最终结果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16688" y="4590798"/>
            <a:ext cx="5064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250" dirty="0">
                <a:solidFill>
                  <a:srgbClr val="B89A6A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≈ 56 KiB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21469" y="5467892"/>
            <a:ext cx="11549063" cy="1178718"/>
          </a:xfrm>
          <a:custGeom>
            <a:avLst/>
            <a:gdLst/>
            <a:ahLst/>
            <a:cxnLst/>
            <a:rect l="l" t="t" r="r" b="b"/>
            <a:pathLst>
              <a:path w="11549063" h="1373188">
                <a:moveTo>
                  <a:pt x="95244" y="0"/>
                </a:moveTo>
                <a:lnTo>
                  <a:pt x="11453818" y="0"/>
                </a:lnTo>
                <a:cubicBezTo>
                  <a:pt x="11506385" y="0"/>
                  <a:pt x="11549063" y="42678"/>
                  <a:pt x="11549063" y="95244"/>
                </a:cubicBezTo>
                <a:lnTo>
                  <a:pt x="11549063" y="1277943"/>
                </a:lnTo>
                <a:cubicBezTo>
                  <a:pt x="11549063" y="1330545"/>
                  <a:pt x="11506420" y="1373188"/>
                  <a:pt x="11453818" y="1373188"/>
                </a:cubicBezTo>
                <a:lnTo>
                  <a:pt x="95244" y="1373188"/>
                </a:lnTo>
                <a:cubicBezTo>
                  <a:pt x="42678" y="1373188"/>
                  <a:pt x="0" y="1330510"/>
                  <a:pt x="0" y="1277943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573484" y="5694110"/>
            <a:ext cx="178594" cy="238125"/>
          </a:xfrm>
          <a:custGeom>
            <a:avLst/>
            <a:gdLst/>
            <a:ahLst/>
            <a:cxnLst/>
            <a:rect l="l" t="t" r="r" b="b"/>
            <a:pathLst>
              <a:path w="178594" h="238125">
                <a:moveTo>
                  <a:pt x="136224" y="178594"/>
                </a:moveTo>
                <a:cubicBezTo>
                  <a:pt x="139619" y="168222"/>
                  <a:pt x="146410" y="158828"/>
                  <a:pt x="154084" y="150735"/>
                </a:cubicBezTo>
                <a:cubicBezTo>
                  <a:pt x="169292" y="134736"/>
                  <a:pt x="178594" y="113109"/>
                  <a:pt x="178594" y="89297"/>
                </a:cubicBezTo>
                <a:cubicBezTo>
                  <a:pt x="178594" y="39998"/>
                  <a:pt x="138596" y="0"/>
                  <a:pt x="89297" y="0"/>
                </a:cubicBezTo>
                <a:cubicBezTo>
                  <a:pt x="39998" y="0"/>
                  <a:pt x="0" y="39998"/>
                  <a:pt x="0" y="89297"/>
                </a:cubicBezTo>
                <a:cubicBezTo>
                  <a:pt x="0" y="113109"/>
                  <a:pt x="9302" y="134736"/>
                  <a:pt x="24510" y="150735"/>
                </a:cubicBezTo>
                <a:cubicBezTo>
                  <a:pt x="32184" y="158828"/>
                  <a:pt x="39021" y="168222"/>
                  <a:pt x="42370" y="178594"/>
                </a:cubicBezTo>
                <a:lnTo>
                  <a:pt x="136178" y="178594"/>
                </a:lnTo>
                <a:close/>
                <a:moveTo>
                  <a:pt x="133945" y="200918"/>
                </a:moveTo>
                <a:lnTo>
                  <a:pt x="44648" y="200918"/>
                </a:lnTo>
                <a:lnTo>
                  <a:pt x="44648" y="208359"/>
                </a:lnTo>
                <a:cubicBezTo>
                  <a:pt x="44648" y="228916"/>
                  <a:pt x="61299" y="245566"/>
                  <a:pt x="81855" y="245566"/>
                </a:cubicBezTo>
                <a:lnTo>
                  <a:pt x="96738" y="245566"/>
                </a:lnTo>
                <a:cubicBezTo>
                  <a:pt x="117295" y="245566"/>
                  <a:pt x="133945" y="228916"/>
                  <a:pt x="133945" y="208359"/>
                </a:cubicBezTo>
                <a:lnTo>
                  <a:pt x="133945" y="200918"/>
                </a:lnTo>
                <a:close/>
                <a:moveTo>
                  <a:pt x="85576" y="52090"/>
                </a:moveTo>
                <a:cubicBezTo>
                  <a:pt x="67066" y="52090"/>
                  <a:pt x="52090" y="67066"/>
                  <a:pt x="52090" y="85576"/>
                </a:cubicBezTo>
                <a:cubicBezTo>
                  <a:pt x="52090" y="91762"/>
                  <a:pt x="47113" y="96738"/>
                  <a:pt x="40928" y="96738"/>
                </a:cubicBezTo>
                <a:cubicBezTo>
                  <a:pt x="34742" y="96738"/>
                  <a:pt x="29766" y="91762"/>
                  <a:pt x="29766" y="85576"/>
                </a:cubicBezTo>
                <a:cubicBezTo>
                  <a:pt x="29766" y="54741"/>
                  <a:pt x="54741" y="29766"/>
                  <a:pt x="85576" y="29766"/>
                </a:cubicBezTo>
                <a:cubicBezTo>
                  <a:pt x="91762" y="29766"/>
                  <a:pt x="96738" y="34742"/>
                  <a:pt x="96738" y="40928"/>
                </a:cubicBezTo>
                <a:cubicBezTo>
                  <a:pt x="96738" y="47113"/>
                  <a:pt x="91762" y="52090"/>
                  <a:pt x="85576" y="5209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935013" y="5662360"/>
            <a:ext cx="10818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关键洞察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35013" y="5991767"/>
            <a:ext cx="825500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小模型优势：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51338" y="6233860"/>
            <a:ext cx="5457363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相比于传统的13B级模型（单Token约0.8 MB），0.6B小模型配合GQA技术使得KV Cache极小。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69038" y="5991767"/>
            <a:ext cx="698500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部署意义：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369038" y="6233860"/>
            <a:ext cx="5373688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在同样的显存预算下可以支持极大的并发或超长的上下文，显存几乎不再是瓶颈。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433513"/>
            <a:ext cx="2048321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B89A6A">
                    <a:alpha val="2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005138"/>
            <a:ext cx="4810125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中间激活与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系统开销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6624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81000" y="4929188"/>
            <a:ext cx="4638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理解推理过程中的动态显存占用与工程buffer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2571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中间激活的特点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962150"/>
            <a:ext cx="5543550" cy="1371600"/>
          </a:xfrm>
          <a:custGeom>
            <a:avLst/>
            <a:gdLst/>
            <a:ahLst/>
            <a:cxnLst/>
            <a:rect l="l" t="t" r="r" b="b"/>
            <a:pathLst>
              <a:path w="5543550" h="1371600">
                <a:moveTo>
                  <a:pt x="0" y="0"/>
                </a:moveTo>
                <a:lnTo>
                  <a:pt x="5429255" y="0"/>
                </a:lnTo>
                <a:cubicBezTo>
                  <a:pt x="5492336" y="0"/>
                  <a:pt x="5543550" y="51214"/>
                  <a:pt x="5543550" y="114295"/>
                </a:cubicBezTo>
                <a:lnTo>
                  <a:pt x="5543550" y="1257305"/>
                </a:lnTo>
                <a:cubicBezTo>
                  <a:pt x="5543550" y="1320386"/>
                  <a:pt x="5492336" y="1371600"/>
                  <a:pt x="5429255" y="1371600"/>
                </a:cubicBez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00050" y="1962150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47700" y="22288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42875" y="98227"/>
                </a:moveTo>
                <a:cubicBezTo>
                  <a:pt x="132997" y="98227"/>
                  <a:pt x="125016" y="106207"/>
                  <a:pt x="125016" y="116086"/>
                </a:cubicBezTo>
                <a:cubicBezTo>
                  <a:pt x="125016" y="123509"/>
                  <a:pt x="119044" y="129480"/>
                  <a:pt x="111621" y="129480"/>
                </a:cubicBezTo>
                <a:cubicBezTo>
                  <a:pt x="104198" y="129480"/>
                  <a:pt x="98227" y="123509"/>
                  <a:pt x="98227" y="116086"/>
                </a:cubicBezTo>
                <a:cubicBezTo>
                  <a:pt x="98227" y="91418"/>
                  <a:pt x="118207" y="71438"/>
                  <a:pt x="142875" y="71438"/>
                </a:cubicBezTo>
                <a:cubicBezTo>
                  <a:pt x="167543" y="71438"/>
                  <a:pt x="187523" y="91418"/>
                  <a:pt x="187523" y="116086"/>
                </a:cubicBezTo>
                <a:cubicBezTo>
                  <a:pt x="187523" y="142429"/>
                  <a:pt x="167432" y="153591"/>
                  <a:pt x="156270" y="157665"/>
                </a:cubicBezTo>
                <a:lnTo>
                  <a:pt x="156270" y="159786"/>
                </a:lnTo>
                <a:cubicBezTo>
                  <a:pt x="156270" y="167208"/>
                  <a:pt x="150298" y="173180"/>
                  <a:pt x="142875" y="173180"/>
                </a:cubicBezTo>
                <a:cubicBezTo>
                  <a:pt x="135452" y="173180"/>
                  <a:pt x="129480" y="167208"/>
                  <a:pt x="129480" y="159786"/>
                </a:cubicBezTo>
                <a:lnTo>
                  <a:pt x="129480" y="155265"/>
                </a:lnTo>
                <a:cubicBezTo>
                  <a:pt x="129480" y="143824"/>
                  <a:pt x="137740" y="135620"/>
                  <a:pt x="146279" y="132829"/>
                </a:cubicBezTo>
                <a:cubicBezTo>
                  <a:pt x="149851" y="131657"/>
                  <a:pt x="153646" y="129760"/>
                  <a:pt x="156437" y="127081"/>
                </a:cubicBezTo>
                <a:cubicBezTo>
                  <a:pt x="158837" y="124737"/>
                  <a:pt x="160734" y="121500"/>
                  <a:pt x="160734" y="116142"/>
                </a:cubicBezTo>
                <a:cubicBezTo>
                  <a:pt x="160734" y="106263"/>
                  <a:pt x="152753" y="98282"/>
                  <a:pt x="142875" y="98282"/>
                </a:cubicBezTo>
                <a:close/>
                <a:moveTo>
                  <a:pt x="125016" y="205383"/>
                </a:moveTo>
                <a:cubicBezTo>
                  <a:pt x="125016" y="195526"/>
                  <a:pt x="133018" y="187523"/>
                  <a:pt x="142875" y="187523"/>
                </a:cubicBezTo>
                <a:cubicBezTo>
                  <a:pt x="152732" y="187523"/>
                  <a:pt x="160734" y="195526"/>
                  <a:pt x="160734" y="205383"/>
                </a:cubicBezTo>
                <a:cubicBezTo>
                  <a:pt x="160734" y="215240"/>
                  <a:pt x="152732" y="223242"/>
                  <a:pt x="142875" y="223242"/>
                </a:cubicBezTo>
                <a:cubicBezTo>
                  <a:pt x="133018" y="223242"/>
                  <a:pt x="125016" y="215240"/>
                  <a:pt x="125016" y="205383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850" y="2190750"/>
            <a:ext cx="474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什么是中间激活？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5850" y="2609850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在推理过程中，除了权重和KV Cache，还需要显存来存储算子计算的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中间结果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，如Attention的打分矩阵、MLP第一层的扩维输出等。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3562350"/>
            <a:ext cx="5543550" cy="2095500"/>
          </a:xfrm>
          <a:custGeom>
            <a:avLst/>
            <a:gdLst/>
            <a:ahLst/>
            <a:cxnLst/>
            <a:rect l="l" t="t" r="r" b="b"/>
            <a:pathLst>
              <a:path w="5543550" h="2095500">
                <a:moveTo>
                  <a:pt x="0" y="0"/>
                </a:moveTo>
                <a:lnTo>
                  <a:pt x="5429240" y="0"/>
                </a:lnTo>
                <a:cubicBezTo>
                  <a:pt x="5492372" y="0"/>
                  <a:pt x="5543550" y="51178"/>
                  <a:pt x="5543550" y="114310"/>
                </a:cubicBezTo>
                <a:lnTo>
                  <a:pt x="5543550" y="1981190"/>
                </a:lnTo>
                <a:cubicBezTo>
                  <a:pt x="5543550" y="2044322"/>
                  <a:pt x="5492372" y="2095500"/>
                  <a:pt x="5429240" y="2095500"/>
                </a:cubicBezTo>
                <a:lnTo>
                  <a:pt x="0" y="209550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400050" y="3562350"/>
            <a:ext cx="38100" cy="2095500"/>
          </a:xfrm>
          <a:custGeom>
            <a:avLst/>
            <a:gdLst/>
            <a:ahLst/>
            <a:cxnLst/>
            <a:rect l="l" t="t" r="r" b="b"/>
            <a:pathLst>
              <a:path w="38100" h="2095500">
                <a:moveTo>
                  <a:pt x="0" y="0"/>
                </a:moveTo>
                <a:lnTo>
                  <a:pt x="38100" y="0"/>
                </a:lnTo>
                <a:lnTo>
                  <a:pt x="38100" y="2095500"/>
                </a:lnTo>
                <a:lnTo>
                  <a:pt x="0" y="2095500"/>
                </a:lnTo>
                <a:lnTo>
                  <a:pt x="0" y="0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647700" y="38290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4999" y="33486"/>
                </a:moveTo>
                <a:cubicBezTo>
                  <a:pt x="110784" y="-11162"/>
                  <a:pt x="175245" y="-11162"/>
                  <a:pt x="201030" y="33486"/>
                </a:cubicBezTo>
                <a:lnTo>
                  <a:pt x="221847" y="69540"/>
                </a:lnTo>
                <a:lnTo>
                  <a:pt x="237306" y="60610"/>
                </a:lnTo>
                <a:cubicBezTo>
                  <a:pt x="241995" y="57876"/>
                  <a:pt x="247855" y="58266"/>
                  <a:pt x="252152" y="61559"/>
                </a:cubicBezTo>
                <a:cubicBezTo>
                  <a:pt x="256449" y="64852"/>
                  <a:pt x="258347" y="70433"/>
                  <a:pt x="256952" y="75679"/>
                </a:cubicBezTo>
                <a:lnTo>
                  <a:pt x="243836" y="124458"/>
                </a:lnTo>
                <a:cubicBezTo>
                  <a:pt x="241939" y="131601"/>
                  <a:pt x="234572" y="135843"/>
                  <a:pt x="227428" y="133945"/>
                </a:cubicBezTo>
                <a:lnTo>
                  <a:pt x="178650" y="120886"/>
                </a:lnTo>
                <a:cubicBezTo>
                  <a:pt x="173403" y="119490"/>
                  <a:pt x="169552" y="115081"/>
                  <a:pt x="168827" y="109724"/>
                </a:cubicBezTo>
                <a:cubicBezTo>
                  <a:pt x="168101" y="104366"/>
                  <a:pt x="170724" y="99064"/>
                  <a:pt x="175413" y="96385"/>
                </a:cubicBezTo>
                <a:lnTo>
                  <a:pt x="190872" y="87455"/>
                </a:lnTo>
                <a:lnTo>
                  <a:pt x="170055" y="51402"/>
                </a:lnTo>
                <a:cubicBezTo>
                  <a:pt x="158000" y="30584"/>
                  <a:pt x="127974" y="30584"/>
                  <a:pt x="115919" y="51402"/>
                </a:cubicBezTo>
                <a:lnTo>
                  <a:pt x="112961" y="56480"/>
                </a:lnTo>
                <a:cubicBezTo>
                  <a:pt x="108049" y="65019"/>
                  <a:pt x="97110" y="67921"/>
                  <a:pt x="88571" y="63010"/>
                </a:cubicBezTo>
                <a:cubicBezTo>
                  <a:pt x="80032" y="58099"/>
                  <a:pt x="77130" y="47160"/>
                  <a:pt x="82042" y="38565"/>
                </a:cubicBezTo>
                <a:lnTo>
                  <a:pt x="84999" y="33486"/>
                </a:lnTo>
                <a:close/>
                <a:moveTo>
                  <a:pt x="250980" y="155767"/>
                </a:moveTo>
                <a:cubicBezTo>
                  <a:pt x="259519" y="150856"/>
                  <a:pt x="270458" y="153758"/>
                  <a:pt x="275369" y="162297"/>
                </a:cubicBezTo>
                <a:lnTo>
                  <a:pt x="278327" y="167376"/>
                </a:lnTo>
                <a:cubicBezTo>
                  <a:pt x="304112" y="212024"/>
                  <a:pt x="271909" y="267835"/>
                  <a:pt x="220340" y="267835"/>
                </a:cubicBezTo>
                <a:lnTo>
                  <a:pt x="178705" y="267835"/>
                </a:lnTo>
                <a:lnTo>
                  <a:pt x="178705" y="285694"/>
                </a:lnTo>
                <a:cubicBezTo>
                  <a:pt x="178705" y="291108"/>
                  <a:pt x="175468" y="296019"/>
                  <a:pt x="170445" y="298084"/>
                </a:cubicBezTo>
                <a:cubicBezTo>
                  <a:pt x="165422" y="300149"/>
                  <a:pt x="159674" y="299033"/>
                  <a:pt x="155823" y="295182"/>
                </a:cubicBezTo>
                <a:lnTo>
                  <a:pt x="120104" y="259463"/>
                </a:lnTo>
                <a:cubicBezTo>
                  <a:pt x="114858" y="254217"/>
                  <a:pt x="114858" y="245734"/>
                  <a:pt x="120104" y="240543"/>
                </a:cubicBezTo>
                <a:lnTo>
                  <a:pt x="155823" y="204825"/>
                </a:lnTo>
                <a:cubicBezTo>
                  <a:pt x="159674" y="200974"/>
                  <a:pt x="165422" y="199858"/>
                  <a:pt x="170445" y="201923"/>
                </a:cubicBezTo>
                <a:cubicBezTo>
                  <a:pt x="175468" y="203988"/>
                  <a:pt x="178705" y="208899"/>
                  <a:pt x="178705" y="214313"/>
                </a:cubicBezTo>
                <a:lnTo>
                  <a:pt x="178705" y="232172"/>
                </a:lnTo>
                <a:lnTo>
                  <a:pt x="220340" y="232172"/>
                </a:lnTo>
                <a:cubicBezTo>
                  <a:pt x="244394" y="232172"/>
                  <a:pt x="259463" y="206108"/>
                  <a:pt x="247408" y="185291"/>
                </a:cubicBezTo>
                <a:lnTo>
                  <a:pt x="244450" y="180212"/>
                </a:lnTo>
                <a:cubicBezTo>
                  <a:pt x="239539" y="171673"/>
                  <a:pt x="242441" y="160734"/>
                  <a:pt x="250980" y="155823"/>
                </a:cubicBezTo>
                <a:close/>
                <a:moveTo>
                  <a:pt x="28463" y="131378"/>
                </a:moveTo>
                <a:lnTo>
                  <a:pt x="13004" y="122448"/>
                </a:lnTo>
                <a:cubicBezTo>
                  <a:pt x="8316" y="119714"/>
                  <a:pt x="5693" y="114467"/>
                  <a:pt x="6418" y="109110"/>
                </a:cubicBezTo>
                <a:cubicBezTo>
                  <a:pt x="7144" y="103752"/>
                  <a:pt x="10995" y="99343"/>
                  <a:pt x="16241" y="97948"/>
                </a:cubicBezTo>
                <a:lnTo>
                  <a:pt x="65019" y="84832"/>
                </a:lnTo>
                <a:cubicBezTo>
                  <a:pt x="72163" y="82934"/>
                  <a:pt x="79530" y="87176"/>
                  <a:pt x="81428" y="94320"/>
                </a:cubicBezTo>
                <a:lnTo>
                  <a:pt x="94487" y="143098"/>
                </a:lnTo>
                <a:cubicBezTo>
                  <a:pt x="95883" y="148344"/>
                  <a:pt x="93985" y="153870"/>
                  <a:pt x="89688" y="157218"/>
                </a:cubicBezTo>
                <a:cubicBezTo>
                  <a:pt x="85390" y="160567"/>
                  <a:pt x="79530" y="160902"/>
                  <a:pt x="74842" y="158167"/>
                </a:cubicBezTo>
                <a:lnTo>
                  <a:pt x="59382" y="149237"/>
                </a:lnTo>
                <a:lnTo>
                  <a:pt x="38565" y="185291"/>
                </a:lnTo>
                <a:cubicBezTo>
                  <a:pt x="26510" y="206108"/>
                  <a:pt x="41579" y="232172"/>
                  <a:pt x="65633" y="232172"/>
                </a:cubicBezTo>
                <a:lnTo>
                  <a:pt x="71549" y="232172"/>
                </a:lnTo>
                <a:cubicBezTo>
                  <a:pt x="81428" y="232172"/>
                  <a:pt x="89408" y="240153"/>
                  <a:pt x="89408" y="250031"/>
                </a:cubicBezTo>
                <a:cubicBezTo>
                  <a:pt x="89408" y="259910"/>
                  <a:pt x="81428" y="267891"/>
                  <a:pt x="71549" y="267891"/>
                </a:cubicBezTo>
                <a:lnTo>
                  <a:pt x="65633" y="267891"/>
                </a:lnTo>
                <a:cubicBezTo>
                  <a:pt x="14120" y="267891"/>
                  <a:pt x="-18083" y="212080"/>
                  <a:pt x="7702" y="167432"/>
                </a:cubicBezTo>
                <a:lnTo>
                  <a:pt x="28463" y="131378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085850" y="3790950"/>
            <a:ext cx="474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与KV Cache的区别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85850" y="4210050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与KV Cache不同，这些中间张量通常在一次前向计算后即可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释放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，因此一般不会随生成Token累积。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85850" y="485775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42864" y="48196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特点：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用完即弃，不随序列长度累积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85850" y="520065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42864" y="5162550"/>
            <a:ext cx="3248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影响因素：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受Batch Size和上下文长度影响较大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48400" y="1276350"/>
            <a:ext cx="5562600" cy="5067300"/>
          </a:xfrm>
          <a:custGeom>
            <a:avLst/>
            <a:gdLst/>
            <a:ahLst/>
            <a:cxnLst/>
            <a:rect l="l" t="t" r="r" b="b"/>
            <a:pathLst>
              <a:path w="5562600" h="5067300">
                <a:moveTo>
                  <a:pt x="114318" y="0"/>
                </a:moveTo>
                <a:lnTo>
                  <a:pt x="5448282" y="0"/>
                </a:lnTo>
                <a:cubicBezTo>
                  <a:pt x="5511418" y="0"/>
                  <a:pt x="5562600" y="51182"/>
                  <a:pt x="5562600" y="114318"/>
                </a:cubicBezTo>
                <a:lnTo>
                  <a:pt x="5562600" y="4952982"/>
                </a:lnTo>
                <a:cubicBezTo>
                  <a:pt x="5562600" y="5016118"/>
                  <a:pt x="5511418" y="5067300"/>
                  <a:pt x="5448282" y="5067300"/>
                </a:cubicBezTo>
                <a:lnTo>
                  <a:pt x="114318" y="5067300"/>
                </a:lnTo>
                <a:cubicBezTo>
                  <a:pt x="51182" y="5067300"/>
                  <a:pt x="0" y="5016118"/>
                  <a:pt x="0" y="4952982"/>
                </a:cubicBezTo>
                <a:lnTo>
                  <a:pt x="0" y="114318"/>
                </a:lnTo>
                <a:cubicBezTo>
                  <a:pt x="0" y="51224"/>
                  <a:pt x="51224" y="0"/>
                  <a:pt x="114318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6419850" y="1504950"/>
            <a:ext cx="521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Prefill vs Decode阶段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81763" y="2043113"/>
            <a:ext cx="5095875" cy="1685925"/>
          </a:xfrm>
          <a:custGeom>
            <a:avLst/>
            <a:gdLst/>
            <a:ahLst/>
            <a:cxnLst/>
            <a:rect l="l" t="t" r="r" b="b"/>
            <a:pathLst>
              <a:path w="5095875" h="1685925">
                <a:moveTo>
                  <a:pt x="76204" y="0"/>
                </a:moveTo>
                <a:lnTo>
                  <a:pt x="5019671" y="0"/>
                </a:lnTo>
                <a:cubicBezTo>
                  <a:pt x="5061757" y="0"/>
                  <a:pt x="5095875" y="34118"/>
                  <a:pt x="5095875" y="76204"/>
                </a:cubicBezTo>
                <a:lnTo>
                  <a:pt x="5095875" y="1609721"/>
                </a:lnTo>
                <a:cubicBezTo>
                  <a:pt x="5095875" y="1651807"/>
                  <a:pt x="5061757" y="1685925"/>
                  <a:pt x="5019671" y="1685925"/>
                </a:cubicBezTo>
                <a:lnTo>
                  <a:pt x="76204" y="1685925"/>
                </a:lnTo>
                <a:cubicBezTo>
                  <a:pt x="34118" y="1685925"/>
                  <a:pt x="0" y="1651807"/>
                  <a:pt x="0" y="16097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6677025" y="22383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800850" y="23526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7172325" y="2295525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Prefill阶段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77025" y="273367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一次性处理完整Prompt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77025" y="3038475"/>
            <a:ext cx="47815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中间张量规模通常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更大</a:t>
            </a: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，因为需要同时处理所有输入Token的注意力计算。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81763" y="3929063"/>
            <a:ext cx="5095875" cy="1438275"/>
          </a:xfrm>
          <a:custGeom>
            <a:avLst/>
            <a:gdLst/>
            <a:ahLst/>
            <a:cxnLst/>
            <a:rect l="l" t="t" r="r" b="b"/>
            <a:pathLst>
              <a:path w="5095875" h="1438275">
                <a:moveTo>
                  <a:pt x="76200" y="0"/>
                </a:moveTo>
                <a:lnTo>
                  <a:pt x="5019675" y="0"/>
                </a:lnTo>
                <a:cubicBezTo>
                  <a:pt x="5061759" y="0"/>
                  <a:pt x="5095875" y="34116"/>
                  <a:pt x="5095875" y="76200"/>
                </a:cubicBezTo>
                <a:lnTo>
                  <a:pt x="5095875" y="1362075"/>
                </a:lnTo>
                <a:cubicBezTo>
                  <a:pt x="5095875" y="1404159"/>
                  <a:pt x="5061759" y="1438275"/>
                  <a:pt x="5019675" y="1438275"/>
                </a:cubicBezTo>
                <a:lnTo>
                  <a:pt x="76200" y="1438275"/>
                </a:lnTo>
                <a:cubicBezTo>
                  <a:pt x="34116" y="1438275"/>
                  <a:pt x="0" y="1404159"/>
                  <a:pt x="0" y="136207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6677025" y="41243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6810375" y="42386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6251" y="10954"/>
                </a:moveTo>
                <a:cubicBezTo>
                  <a:pt x="10091" y="8870"/>
                  <a:pt x="14794" y="9079"/>
                  <a:pt x="18455" y="11490"/>
                </a:cubicBezTo>
                <a:lnTo>
                  <a:pt x="95250" y="61942"/>
                </a:lnTo>
                <a:lnTo>
                  <a:pt x="95250" y="19050"/>
                </a:lnTo>
                <a:cubicBezTo>
                  <a:pt x="95250" y="13781"/>
                  <a:pt x="99506" y="9525"/>
                  <a:pt x="104775" y="9525"/>
                </a:cubicBezTo>
                <a:cubicBezTo>
                  <a:pt x="110044" y="9525"/>
                  <a:pt x="114300" y="13781"/>
                  <a:pt x="114300" y="19050"/>
                </a:cubicBezTo>
                <a:lnTo>
                  <a:pt x="114300" y="133350"/>
                </a:lnTo>
                <a:cubicBezTo>
                  <a:pt x="114300" y="138619"/>
                  <a:pt x="110044" y="142875"/>
                  <a:pt x="104775" y="142875"/>
                </a:cubicBezTo>
                <a:cubicBezTo>
                  <a:pt x="99506" y="142875"/>
                  <a:pt x="95250" y="138619"/>
                  <a:pt x="95250" y="133350"/>
                </a:cubicBezTo>
                <a:lnTo>
                  <a:pt x="95250" y="90458"/>
                </a:lnTo>
                <a:lnTo>
                  <a:pt x="18455" y="140940"/>
                </a:lnTo>
                <a:cubicBezTo>
                  <a:pt x="14794" y="143351"/>
                  <a:pt x="10120" y="143560"/>
                  <a:pt x="6251" y="141476"/>
                </a:cubicBezTo>
                <a:cubicBezTo>
                  <a:pt x="2381" y="139392"/>
                  <a:pt x="0" y="135344"/>
                  <a:pt x="0" y="130969"/>
                </a:cubicBezTo>
                <a:lnTo>
                  <a:pt x="0" y="21431"/>
                </a:lnTo>
                <a:cubicBezTo>
                  <a:pt x="0" y="17056"/>
                  <a:pt x="2411" y="13037"/>
                  <a:pt x="6251" y="10954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7172325" y="4181475"/>
            <a:ext cx="115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Decode阶段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77025" y="46196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每步仅处理1个新Token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677025" y="4924425"/>
            <a:ext cx="4781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中间开销通常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更小</a:t>
            </a: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，仅存储单层激活，大部分计算复用KV Cache。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81763" y="5567363"/>
            <a:ext cx="5095875" cy="542925"/>
          </a:xfrm>
          <a:custGeom>
            <a:avLst/>
            <a:gdLst/>
            <a:ahLst/>
            <a:cxnLst/>
            <a:rect l="l" t="t" r="r" b="b"/>
            <a:pathLst>
              <a:path w="5095875" h="542925">
                <a:moveTo>
                  <a:pt x="76200" y="0"/>
                </a:moveTo>
                <a:lnTo>
                  <a:pt x="5019675" y="0"/>
                </a:lnTo>
                <a:cubicBezTo>
                  <a:pt x="5061759" y="0"/>
                  <a:pt x="5095875" y="34116"/>
                  <a:pt x="5095875" y="76200"/>
                </a:cubicBezTo>
                <a:lnTo>
                  <a:pt x="5095875" y="466725"/>
                </a:lnTo>
                <a:cubicBezTo>
                  <a:pt x="5095875" y="508809"/>
                  <a:pt x="5061759" y="542925"/>
                  <a:pt x="501967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7321972" y="57673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6848475" y="5724525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工程实践：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Prefill阶段的峰值显存需要特别关注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754" y="377754"/>
            <a:ext cx="377754" cy="377754"/>
          </a:xfrm>
          <a:custGeom>
            <a:avLst/>
            <a:gdLst/>
            <a:ahLst/>
            <a:cxnLst/>
            <a:rect l="l" t="t" r="r" b="b"/>
            <a:pathLst>
              <a:path w="377754" h="377754">
                <a:moveTo>
                  <a:pt x="75551" y="0"/>
                </a:moveTo>
                <a:lnTo>
                  <a:pt x="302203" y="0"/>
                </a:lnTo>
                <a:cubicBezTo>
                  <a:pt x="343901" y="0"/>
                  <a:pt x="377754" y="33853"/>
                  <a:pt x="377754" y="75551"/>
                </a:cubicBezTo>
                <a:lnTo>
                  <a:pt x="377754" y="302203"/>
                </a:lnTo>
                <a:cubicBezTo>
                  <a:pt x="377754" y="343901"/>
                  <a:pt x="343901" y="377754"/>
                  <a:pt x="302203" y="377754"/>
                </a:cubicBezTo>
                <a:lnTo>
                  <a:pt x="75551" y="377754"/>
                </a:lnTo>
                <a:cubicBezTo>
                  <a:pt x="33853" y="377754"/>
                  <a:pt x="0" y="343901"/>
                  <a:pt x="0" y="30220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66290" y="434417"/>
            <a:ext cx="283315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68833" y="377754"/>
            <a:ext cx="3229794" cy="377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7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系统开销的工程估算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7754" y="868833"/>
            <a:ext cx="11436493" cy="37775"/>
          </a:xfrm>
          <a:custGeom>
            <a:avLst/>
            <a:gdLst/>
            <a:ahLst/>
            <a:cxnLst/>
            <a:rect l="l" t="t" r="r" b="b"/>
            <a:pathLst>
              <a:path w="11436493" h="37775">
                <a:moveTo>
                  <a:pt x="0" y="0"/>
                </a:moveTo>
                <a:lnTo>
                  <a:pt x="11436493" y="0"/>
                </a:lnTo>
                <a:lnTo>
                  <a:pt x="11436493" y="37775"/>
                </a:lnTo>
                <a:lnTo>
                  <a:pt x="0" y="3777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77754" y="1133261"/>
            <a:ext cx="5562423" cy="4174178"/>
          </a:xfrm>
          <a:custGeom>
            <a:avLst/>
            <a:gdLst/>
            <a:ahLst/>
            <a:cxnLst/>
            <a:rect l="l" t="t" r="r" b="b"/>
            <a:pathLst>
              <a:path w="5562423" h="4174178">
                <a:moveTo>
                  <a:pt x="113329" y="0"/>
                </a:moveTo>
                <a:lnTo>
                  <a:pt x="5449094" y="0"/>
                </a:lnTo>
                <a:cubicBezTo>
                  <a:pt x="5511684" y="0"/>
                  <a:pt x="5562423" y="50739"/>
                  <a:pt x="5562423" y="113329"/>
                </a:cubicBezTo>
                <a:lnTo>
                  <a:pt x="5562423" y="4060849"/>
                </a:lnTo>
                <a:cubicBezTo>
                  <a:pt x="5562423" y="4123439"/>
                  <a:pt x="5511684" y="4174178"/>
                  <a:pt x="5449094" y="4174178"/>
                </a:cubicBezTo>
                <a:lnTo>
                  <a:pt x="113329" y="4174178"/>
                </a:lnTo>
                <a:cubicBezTo>
                  <a:pt x="50739" y="4174178"/>
                  <a:pt x="0" y="4123439"/>
                  <a:pt x="0" y="4060849"/>
                </a:cubicBezTo>
                <a:lnTo>
                  <a:pt x="0" y="113329"/>
                </a:lnTo>
                <a:cubicBezTo>
                  <a:pt x="0" y="50781"/>
                  <a:pt x="50781" y="0"/>
                  <a:pt x="113329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557187" y="1359913"/>
            <a:ext cx="520355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显存中的"非权重、非KV"部分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9128" y="1817940"/>
            <a:ext cx="5099675" cy="1935988"/>
          </a:xfrm>
          <a:custGeom>
            <a:avLst/>
            <a:gdLst/>
            <a:ahLst/>
            <a:cxnLst/>
            <a:rect l="l" t="t" r="r" b="b"/>
            <a:pathLst>
              <a:path w="5099675" h="1935988">
                <a:moveTo>
                  <a:pt x="75542" y="0"/>
                </a:moveTo>
                <a:lnTo>
                  <a:pt x="5024132" y="0"/>
                </a:lnTo>
                <a:cubicBezTo>
                  <a:pt x="5065853" y="0"/>
                  <a:pt x="5099675" y="33821"/>
                  <a:pt x="5099675" y="75542"/>
                </a:cubicBezTo>
                <a:lnTo>
                  <a:pt x="5099675" y="1860445"/>
                </a:lnTo>
                <a:cubicBezTo>
                  <a:pt x="5099675" y="1902166"/>
                  <a:pt x="5065853" y="1935988"/>
                  <a:pt x="5024132" y="1935988"/>
                </a:cubicBezTo>
                <a:lnTo>
                  <a:pt x="75542" y="1935988"/>
                </a:lnTo>
                <a:cubicBezTo>
                  <a:pt x="33821" y="1935988"/>
                  <a:pt x="0" y="1902166"/>
                  <a:pt x="0" y="1860445"/>
                </a:cubicBezTo>
                <a:lnTo>
                  <a:pt x="0" y="75542"/>
                </a:lnTo>
                <a:cubicBezTo>
                  <a:pt x="0" y="33821"/>
                  <a:pt x="33821" y="0"/>
                  <a:pt x="7554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764951" y="1973763"/>
            <a:ext cx="377754" cy="377754"/>
          </a:xfrm>
          <a:custGeom>
            <a:avLst/>
            <a:gdLst/>
            <a:ahLst/>
            <a:cxnLst/>
            <a:rect l="l" t="t" r="r" b="b"/>
            <a:pathLst>
              <a:path w="377754" h="377754">
                <a:moveTo>
                  <a:pt x="75551" y="0"/>
                </a:moveTo>
                <a:lnTo>
                  <a:pt x="302203" y="0"/>
                </a:lnTo>
                <a:cubicBezTo>
                  <a:pt x="343901" y="0"/>
                  <a:pt x="377754" y="33853"/>
                  <a:pt x="377754" y="75551"/>
                </a:cubicBezTo>
                <a:lnTo>
                  <a:pt x="377754" y="302203"/>
                </a:lnTo>
                <a:cubicBezTo>
                  <a:pt x="377754" y="343901"/>
                  <a:pt x="343901" y="377754"/>
                  <a:pt x="302203" y="377754"/>
                </a:cubicBezTo>
                <a:lnTo>
                  <a:pt x="75551" y="377754"/>
                </a:lnTo>
                <a:cubicBezTo>
                  <a:pt x="33853" y="377754"/>
                  <a:pt x="0" y="343901"/>
                  <a:pt x="0" y="30220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887721" y="2087089"/>
            <a:ext cx="132214" cy="151101"/>
          </a:xfrm>
          <a:custGeom>
            <a:avLst/>
            <a:gdLst/>
            <a:ahLst/>
            <a:cxnLst/>
            <a:rect l="l" t="t" r="r" b="b"/>
            <a:pathLst>
              <a:path w="132214" h="151101">
                <a:moveTo>
                  <a:pt x="18888" y="9444"/>
                </a:moveTo>
                <a:cubicBezTo>
                  <a:pt x="8470" y="9444"/>
                  <a:pt x="0" y="17914"/>
                  <a:pt x="0" y="28332"/>
                </a:cubicBezTo>
                <a:lnTo>
                  <a:pt x="0" y="47219"/>
                </a:lnTo>
                <a:cubicBezTo>
                  <a:pt x="0" y="57637"/>
                  <a:pt x="8470" y="66107"/>
                  <a:pt x="18888" y="66107"/>
                </a:cubicBezTo>
                <a:lnTo>
                  <a:pt x="113326" y="66107"/>
                </a:lnTo>
                <a:cubicBezTo>
                  <a:pt x="123744" y="66107"/>
                  <a:pt x="132214" y="57637"/>
                  <a:pt x="132214" y="47219"/>
                </a:cubicBezTo>
                <a:lnTo>
                  <a:pt x="132214" y="28332"/>
                </a:lnTo>
                <a:cubicBezTo>
                  <a:pt x="132214" y="17914"/>
                  <a:pt x="123744" y="9444"/>
                  <a:pt x="113326" y="9444"/>
                </a:cubicBezTo>
                <a:lnTo>
                  <a:pt x="18888" y="9444"/>
                </a:lnTo>
                <a:close/>
                <a:moveTo>
                  <a:pt x="82634" y="30692"/>
                </a:moveTo>
                <a:cubicBezTo>
                  <a:pt x="86543" y="30692"/>
                  <a:pt x="89716" y="33866"/>
                  <a:pt x="89716" y="37775"/>
                </a:cubicBezTo>
                <a:cubicBezTo>
                  <a:pt x="89716" y="41685"/>
                  <a:pt x="86543" y="44858"/>
                  <a:pt x="82634" y="44858"/>
                </a:cubicBezTo>
                <a:cubicBezTo>
                  <a:pt x="78724" y="44858"/>
                  <a:pt x="75551" y="41685"/>
                  <a:pt x="75551" y="37775"/>
                </a:cubicBezTo>
                <a:cubicBezTo>
                  <a:pt x="75551" y="33866"/>
                  <a:pt x="78724" y="30692"/>
                  <a:pt x="82634" y="30692"/>
                </a:cubicBezTo>
                <a:close/>
                <a:moveTo>
                  <a:pt x="99160" y="37775"/>
                </a:moveTo>
                <a:cubicBezTo>
                  <a:pt x="99160" y="33866"/>
                  <a:pt x="102334" y="30692"/>
                  <a:pt x="106243" y="30692"/>
                </a:cubicBezTo>
                <a:cubicBezTo>
                  <a:pt x="110152" y="30692"/>
                  <a:pt x="113326" y="33866"/>
                  <a:pt x="113326" y="37775"/>
                </a:cubicBezTo>
                <a:cubicBezTo>
                  <a:pt x="113326" y="41685"/>
                  <a:pt x="110152" y="44858"/>
                  <a:pt x="106243" y="44858"/>
                </a:cubicBezTo>
                <a:cubicBezTo>
                  <a:pt x="102334" y="44858"/>
                  <a:pt x="99160" y="41685"/>
                  <a:pt x="99160" y="37775"/>
                </a:cubicBezTo>
                <a:close/>
                <a:moveTo>
                  <a:pt x="18888" y="84995"/>
                </a:moveTo>
                <a:cubicBezTo>
                  <a:pt x="8470" y="84995"/>
                  <a:pt x="0" y="93465"/>
                  <a:pt x="0" y="103882"/>
                </a:cubicBezTo>
                <a:lnTo>
                  <a:pt x="0" y="122770"/>
                </a:lnTo>
                <a:cubicBezTo>
                  <a:pt x="0" y="133188"/>
                  <a:pt x="8470" y="141658"/>
                  <a:pt x="18888" y="141658"/>
                </a:cubicBezTo>
                <a:lnTo>
                  <a:pt x="113326" y="141658"/>
                </a:lnTo>
                <a:cubicBezTo>
                  <a:pt x="123744" y="141658"/>
                  <a:pt x="132214" y="133188"/>
                  <a:pt x="132214" y="122770"/>
                </a:cubicBezTo>
                <a:lnTo>
                  <a:pt x="132214" y="103882"/>
                </a:lnTo>
                <a:cubicBezTo>
                  <a:pt x="132214" y="93465"/>
                  <a:pt x="123744" y="84995"/>
                  <a:pt x="113326" y="84995"/>
                </a:cubicBezTo>
                <a:lnTo>
                  <a:pt x="18888" y="84995"/>
                </a:lnTo>
                <a:close/>
                <a:moveTo>
                  <a:pt x="82634" y="106243"/>
                </a:moveTo>
                <a:cubicBezTo>
                  <a:pt x="86543" y="106243"/>
                  <a:pt x="89716" y="109417"/>
                  <a:pt x="89716" y="113326"/>
                </a:cubicBezTo>
                <a:cubicBezTo>
                  <a:pt x="89716" y="117235"/>
                  <a:pt x="86543" y="120409"/>
                  <a:pt x="82634" y="120409"/>
                </a:cubicBezTo>
                <a:cubicBezTo>
                  <a:pt x="78724" y="120409"/>
                  <a:pt x="75551" y="117235"/>
                  <a:pt x="75551" y="113326"/>
                </a:cubicBezTo>
                <a:cubicBezTo>
                  <a:pt x="75551" y="109417"/>
                  <a:pt x="78724" y="106243"/>
                  <a:pt x="82634" y="106243"/>
                </a:cubicBezTo>
                <a:close/>
                <a:moveTo>
                  <a:pt x="99160" y="113326"/>
                </a:moveTo>
                <a:cubicBezTo>
                  <a:pt x="99160" y="109417"/>
                  <a:pt x="102334" y="106243"/>
                  <a:pt x="106243" y="106243"/>
                </a:cubicBezTo>
                <a:cubicBezTo>
                  <a:pt x="110152" y="106243"/>
                  <a:pt x="113326" y="109417"/>
                  <a:pt x="113326" y="113326"/>
                </a:cubicBezTo>
                <a:cubicBezTo>
                  <a:pt x="113326" y="117235"/>
                  <a:pt x="110152" y="120409"/>
                  <a:pt x="106243" y="120409"/>
                </a:cubicBezTo>
                <a:cubicBezTo>
                  <a:pt x="102334" y="120409"/>
                  <a:pt x="99160" y="117235"/>
                  <a:pt x="99160" y="113326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256031" y="2030426"/>
            <a:ext cx="1104930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固定系统开销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4951" y="2464843"/>
            <a:ext cx="486357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CUDA Context初始化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4951" y="2767046"/>
            <a:ext cx="486357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框架运行时（PyTorch/TensorRT）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4951" y="3069249"/>
            <a:ext cx="486357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算子workspace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4951" y="3371452"/>
            <a:ext cx="486357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内存分配器元数据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9128" y="3914473"/>
            <a:ext cx="5099675" cy="1048266"/>
          </a:xfrm>
          <a:custGeom>
            <a:avLst/>
            <a:gdLst/>
            <a:ahLst/>
            <a:cxnLst/>
            <a:rect l="l" t="t" r="r" b="b"/>
            <a:pathLst>
              <a:path w="5099675" h="1048266">
                <a:moveTo>
                  <a:pt x="75549" y="0"/>
                </a:moveTo>
                <a:lnTo>
                  <a:pt x="5024126" y="0"/>
                </a:lnTo>
                <a:cubicBezTo>
                  <a:pt x="5065850" y="0"/>
                  <a:pt x="5099675" y="33824"/>
                  <a:pt x="5099675" y="75549"/>
                </a:cubicBezTo>
                <a:lnTo>
                  <a:pt x="5099675" y="972718"/>
                </a:lnTo>
                <a:cubicBezTo>
                  <a:pt x="5099675" y="1014442"/>
                  <a:pt x="5065850" y="1048266"/>
                  <a:pt x="5024126" y="1048266"/>
                </a:cubicBezTo>
                <a:lnTo>
                  <a:pt x="75549" y="1048266"/>
                </a:lnTo>
                <a:cubicBezTo>
                  <a:pt x="33824" y="1048266"/>
                  <a:pt x="0" y="1014442"/>
                  <a:pt x="0" y="972718"/>
                </a:cubicBezTo>
                <a:lnTo>
                  <a:pt x="0" y="75549"/>
                </a:lnTo>
                <a:cubicBezTo>
                  <a:pt x="0" y="33852"/>
                  <a:pt x="33852" y="0"/>
                  <a:pt x="755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764951" y="4070296"/>
            <a:ext cx="377754" cy="377754"/>
          </a:xfrm>
          <a:custGeom>
            <a:avLst/>
            <a:gdLst/>
            <a:ahLst/>
            <a:cxnLst/>
            <a:rect l="l" t="t" r="r" b="b"/>
            <a:pathLst>
              <a:path w="377754" h="377754">
                <a:moveTo>
                  <a:pt x="75551" y="0"/>
                </a:moveTo>
                <a:lnTo>
                  <a:pt x="302203" y="0"/>
                </a:lnTo>
                <a:cubicBezTo>
                  <a:pt x="343901" y="0"/>
                  <a:pt x="377754" y="33853"/>
                  <a:pt x="377754" y="75551"/>
                </a:cubicBezTo>
                <a:lnTo>
                  <a:pt x="377754" y="302203"/>
                </a:lnTo>
                <a:cubicBezTo>
                  <a:pt x="377754" y="343901"/>
                  <a:pt x="343901" y="377754"/>
                  <a:pt x="302203" y="377754"/>
                </a:cubicBezTo>
                <a:lnTo>
                  <a:pt x="75551" y="377754"/>
                </a:lnTo>
                <a:cubicBezTo>
                  <a:pt x="33853" y="377754"/>
                  <a:pt x="0" y="343901"/>
                  <a:pt x="0" y="30220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878277" y="4183622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18888" y="28332"/>
                </a:moveTo>
                <a:cubicBezTo>
                  <a:pt x="18888" y="23108"/>
                  <a:pt x="23108" y="18888"/>
                  <a:pt x="28332" y="18888"/>
                </a:cubicBezTo>
                <a:lnTo>
                  <a:pt x="75551" y="18888"/>
                </a:lnTo>
                <a:cubicBezTo>
                  <a:pt x="80774" y="18888"/>
                  <a:pt x="84995" y="23108"/>
                  <a:pt x="84995" y="28332"/>
                </a:cubicBezTo>
                <a:lnTo>
                  <a:pt x="84995" y="113326"/>
                </a:lnTo>
                <a:lnTo>
                  <a:pt x="113326" y="113326"/>
                </a:lnTo>
                <a:lnTo>
                  <a:pt x="113326" y="75551"/>
                </a:lnTo>
                <a:cubicBezTo>
                  <a:pt x="113326" y="70327"/>
                  <a:pt x="117546" y="66107"/>
                  <a:pt x="122770" y="66107"/>
                </a:cubicBezTo>
                <a:lnTo>
                  <a:pt x="141658" y="66107"/>
                </a:lnTo>
                <a:cubicBezTo>
                  <a:pt x="146881" y="66107"/>
                  <a:pt x="151101" y="70327"/>
                  <a:pt x="151101" y="75551"/>
                </a:cubicBezTo>
                <a:cubicBezTo>
                  <a:pt x="151101" y="80774"/>
                  <a:pt x="146881" y="84995"/>
                  <a:pt x="141658" y="84995"/>
                </a:cubicBezTo>
                <a:lnTo>
                  <a:pt x="132214" y="84995"/>
                </a:lnTo>
                <a:lnTo>
                  <a:pt x="132214" y="122770"/>
                </a:lnTo>
                <a:cubicBezTo>
                  <a:pt x="132214" y="127994"/>
                  <a:pt x="127994" y="132214"/>
                  <a:pt x="122770" y="132214"/>
                </a:cubicBezTo>
                <a:lnTo>
                  <a:pt x="75551" y="132214"/>
                </a:lnTo>
                <a:cubicBezTo>
                  <a:pt x="70327" y="132214"/>
                  <a:pt x="66107" y="127994"/>
                  <a:pt x="66107" y="122770"/>
                </a:cubicBezTo>
                <a:lnTo>
                  <a:pt x="66107" y="37775"/>
                </a:lnTo>
                <a:lnTo>
                  <a:pt x="37775" y="37775"/>
                </a:lnTo>
                <a:lnTo>
                  <a:pt x="37775" y="75551"/>
                </a:lnTo>
                <a:cubicBezTo>
                  <a:pt x="37775" y="80774"/>
                  <a:pt x="33555" y="84995"/>
                  <a:pt x="28332" y="84995"/>
                </a:cubicBezTo>
                <a:lnTo>
                  <a:pt x="9444" y="84995"/>
                </a:lnTo>
                <a:cubicBezTo>
                  <a:pt x="4220" y="84995"/>
                  <a:pt x="0" y="80774"/>
                  <a:pt x="0" y="75551"/>
                </a:cubicBezTo>
                <a:cubicBezTo>
                  <a:pt x="0" y="70327"/>
                  <a:pt x="4220" y="66107"/>
                  <a:pt x="9444" y="66107"/>
                </a:cubicBezTo>
                <a:lnTo>
                  <a:pt x="18888" y="66107"/>
                </a:lnTo>
                <a:lnTo>
                  <a:pt x="18888" y="28332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1256031" y="4126959"/>
            <a:ext cx="764951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动态激活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64951" y="4561376"/>
            <a:ext cx="4863579" cy="24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与Batch Size呈线性关系，Prefill阶段峰值较高。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45478" y="1133261"/>
            <a:ext cx="5562423" cy="4174178"/>
          </a:xfrm>
          <a:custGeom>
            <a:avLst/>
            <a:gdLst/>
            <a:ahLst/>
            <a:cxnLst/>
            <a:rect l="l" t="t" r="r" b="b"/>
            <a:pathLst>
              <a:path w="5562423" h="4174178">
                <a:moveTo>
                  <a:pt x="113329" y="0"/>
                </a:moveTo>
                <a:lnTo>
                  <a:pt x="5449094" y="0"/>
                </a:lnTo>
                <a:cubicBezTo>
                  <a:pt x="5511684" y="0"/>
                  <a:pt x="5562423" y="50739"/>
                  <a:pt x="5562423" y="113329"/>
                </a:cubicBezTo>
                <a:lnTo>
                  <a:pt x="5562423" y="4060849"/>
                </a:lnTo>
                <a:cubicBezTo>
                  <a:pt x="5562423" y="4123439"/>
                  <a:pt x="5511684" y="4174178"/>
                  <a:pt x="5449094" y="4174178"/>
                </a:cubicBezTo>
                <a:lnTo>
                  <a:pt x="113329" y="4174178"/>
                </a:lnTo>
                <a:cubicBezTo>
                  <a:pt x="50739" y="4174178"/>
                  <a:pt x="0" y="4123439"/>
                  <a:pt x="0" y="4060849"/>
                </a:cubicBezTo>
                <a:lnTo>
                  <a:pt x="0" y="113329"/>
                </a:lnTo>
                <a:cubicBezTo>
                  <a:pt x="0" y="50781"/>
                  <a:pt x="50781" y="0"/>
                  <a:pt x="113329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6424911" y="1359913"/>
            <a:ext cx="520355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工程估算建议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76852" y="1817940"/>
            <a:ext cx="5099675" cy="1180480"/>
          </a:xfrm>
          <a:custGeom>
            <a:avLst/>
            <a:gdLst/>
            <a:ahLst/>
            <a:cxnLst/>
            <a:rect l="l" t="t" r="r" b="b"/>
            <a:pathLst>
              <a:path w="5099675" h="1180480">
                <a:moveTo>
                  <a:pt x="75551" y="0"/>
                </a:moveTo>
                <a:lnTo>
                  <a:pt x="5024124" y="0"/>
                </a:lnTo>
                <a:cubicBezTo>
                  <a:pt x="5065849" y="0"/>
                  <a:pt x="5099675" y="33825"/>
                  <a:pt x="5099675" y="75551"/>
                </a:cubicBezTo>
                <a:lnTo>
                  <a:pt x="5099675" y="1104930"/>
                </a:lnTo>
                <a:cubicBezTo>
                  <a:pt x="5099675" y="1146655"/>
                  <a:pt x="5065849" y="1180480"/>
                  <a:pt x="5024124" y="1180480"/>
                </a:cubicBezTo>
                <a:lnTo>
                  <a:pt x="75551" y="1180480"/>
                </a:lnTo>
                <a:cubicBezTo>
                  <a:pt x="33853" y="1180480"/>
                  <a:pt x="0" y="1146627"/>
                  <a:pt x="0" y="1104930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6656285" y="2020982"/>
            <a:ext cx="169989" cy="169989"/>
          </a:xfrm>
          <a:custGeom>
            <a:avLst/>
            <a:gdLst/>
            <a:ahLst/>
            <a:cxnLst/>
            <a:rect l="l" t="t" r="r" b="b"/>
            <a:pathLst>
              <a:path w="169989" h="169989">
                <a:moveTo>
                  <a:pt x="84995" y="169989"/>
                </a:moveTo>
                <a:cubicBezTo>
                  <a:pt x="131904" y="169989"/>
                  <a:pt x="169989" y="131904"/>
                  <a:pt x="169989" y="84995"/>
                </a:cubicBezTo>
                <a:cubicBezTo>
                  <a:pt x="169989" y="38085"/>
                  <a:pt x="131904" y="0"/>
                  <a:pt x="84995" y="0"/>
                </a:cubicBezTo>
                <a:cubicBezTo>
                  <a:pt x="38085" y="0"/>
                  <a:pt x="0" y="38085"/>
                  <a:pt x="0" y="84995"/>
                </a:cubicBezTo>
                <a:cubicBezTo>
                  <a:pt x="0" y="131904"/>
                  <a:pt x="38085" y="169989"/>
                  <a:pt x="84995" y="169989"/>
                </a:cubicBezTo>
                <a:close/>
                <a:moveTo>
                  <a:pt x="55446" y="55446"/>
                </a:moveTo>
                <a:cubicBezTo>
                  <a:pt x="58567" y="52325"/>
                  <a:pt x="63613" y="52325"/>
                  <a:pt x="66701" y="55446"/>
                </a:cubicBezTo>
                <a:lnTo>
                  <a:pt x="84961" y="73706"/>
                </a:lnTo>
                <a:lnTo>
                  <a:pt x="103222" y="55446"/>
                </a:lnTo>
                <a:cubicBezTo>
                  <a:pt x="106343" y="52325"/>
                  <a:pt x="111389" y="52325"/>
                  <a:pt x="114477" y="55446"/>
                </a:cubicBezTo>
                <a:cubicBezTo>
                  <a:pt x="117565" y="58567"/>
                  <a:pt x="117598" y="63613"/>
                  <a:pt x="114477" y="66701"/>
                </a:cubicBezTo>
                <a:lnTo>
                  <a:pt x="96217" y="84961"/>
                </a:lnTo>
                <a:lnTo>
                  <a:pt x="114477" y="103222"/>
                </a:lnTo>
                <a:cubicBezTo>
                  <a:pt x="117598" y="106343"/>
                  <a:pt x="117598" y="111389"/>
                  <a:pt x="114477" y="114477"/>
                </a:cubicBezTo>
                <a:cubicBezTo>
                  <a:pt x="111356" y="117565"/>
                  <a:pt x="106310" y="117598"/>
                  <a:pt x="103222" y="114477"/>
                </a:cubicBezTo>
                <a:lnTo>
                  <a:pt x="84961" y="96217"/>
                </a:lnTo>
                <a:lnTo>
                  <a:pt x="66701" y="114477"/>
                </a:lnTo>
                <a:cubicBezTo>
                  <a:pt x="63580" y="117598"/>
                  <a:pt x="58533" y="117598"/>
                  <a:pt x="55446" y="114477"/>
                </a:cubicBezTo>
                <a:cubicBezTo>
                  <a:pt x="52358" y="111356"/>
                  <a:pt x="52325" y="106310"/>
                  <a:pt x="55446" y="103222"/>
                </a:cubicBezTo>
                <a:lnTo>
                  <a:pt x="73706" y="84961"/>
                </a:lnTo>
                <a:lnTo>
                  <a:pt x="55446" y="66701"/>
                </a:lnTo>
                <a:cubicBezTo>
                  <a:pt x="52325" y="63580"/>
                  <a:pt x="52325" y="58533"/>
                  <a:pt x="55446" y="55446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849884" y="1973763"/>
            <a:ext cx="4655814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经验法则的局限性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32676" y="2351517"/>
            <a:ext cx="4863579" cy="491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"权重显存的20%"这一经验法则在不同推理框架/模型结构下</a:t>
            </a:r>
            <a:r>
              <a:rPr lang="en-US" sz="119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并不稳健</a:t>
            </a:r>
            <a:r>
              <a:rPr lang="en-US" sz="119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，对小模型尤其容易低估固定开销。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76852" y="3158965"/>
            <a:ext cx="5099675" cy="1218256"/>
          </a:xfrm>
          <a:custGeom>
            <a:avLst/>
            <a:gdLst/>
            <a:ahLst/>
            <a:cxnLst/>
            <a:rect l="l" t="t" r="r" b="b"/>
            <a:pathLst>
              <a:path w="5099675" h="1218256">
                <a:moveTo>
                  <a:pt x="75556" y="0"/>
                </a:moveTo>
                <a:lnTo>
                  <a:pt x="5024118" y="0"/>
                </a:lnTo>
                <a:cubicBezTo>
                  <a:pt x="5065847" y="0"/>
                  <a:pt x="5099675" y="33828"/>
                  <a:pt x="5099675" y="75556"/>
                </a:cubicBezTo>
                <a:lnTo>
                  <a:pt x="5099675" y="1142699"/>
                </a:lnTo>
                <a:cubicBezTo>
                  <a:pt x="5099675" y="1184428"/>
                  <a:pt x="5065847" y="1218256"/>
                  <a:pt x="5024118" y="1218256"/>
                </a:cubicBezTo>
                <a:lnTo>
                  <a:pt x="75556" y="1218256"/>
                </a:lnTo>
                <a:cubicBezTo>
                  <a:pt x="33828" y="1218256"/>
                  <a:pt x="0" y="1184428"/>
                  <a:pt x="0" y="1142699"/>
                </a:cubicBezTo>
                <a:lnTo>
                  <a:pt x="0" y="75556"/>
                </a:lnTo>
                <a:cubicBezTo>
                  <a:pt x="0" y="33856"/>
                  <a:pt x="33856" y="0"/>
                  <a:pt x="75556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656285" y="3362008"/>
            <a:ext cx="169989" cy="169989"/>
          </a:xfrm>
          <a:custGeom>
            <a:avLst/>
            <a:gdLst/>
            <a:ahLst/>
            <a:cxnLst/>
            <a:rect l="l" t="t" r="r" b="b"/>
            <a:pathLst>
              <a:path w="169989" h="169989">
                <a:moveTo>
                  <a:pt x="84995" y="169989"/>
                </a:moveTo>
                <a:cubicBezTo>
                  <a:pt x="131904" y="169989"/>
                  <a:pt x="169989" y="131904"/>
                  <a:pt x="169989" y="84995"/>
                </a:cubicBezTo>
                <a:cubicBezTo>
                  <a:pt x="169989" y="38085"/>
                  <a:pt x="131904" y="0"/>
                  <a:pt x="84995" y="0"/>
                </a:cubicBezTo>
                <a:cubicBezTo>
                  <a:pt x="38085" y="0"/>
                  <a:pt x="0" y="38085"/>
                  <a:pt x="0" y="84995"/>
                </a:cubicBezTo>
                <a:cubicBezTo>
                  <a:pt x="0" y="131904"/>
                  <a:pt x="38085" y="169989"/>
                  <a:pt x="84995" y="169989"/>
                </a:cubicBezTo>
                <a:close/>
                <a:moveTo>
                  <a:pt x="113016" y="70619"/>
                </a:moveTo>
                <a:lnTo>
                  <a:pt x="86455" y="113116"/>
                </a:lnTo>
                <a:cubicBezTo>
                  <a:pt x="85061" y="115340"/>
                  <a:pt x="82671" y="116735"/>
                  <a:pt x="80048" y="116868"/>
                </a:cubicBezTo>
                <a:cubicBezTo>
                  <a:pt x="77425" y="117000"/>
                  <a:pt x="74901" y="115805"/>
                  <a:pt x="73341" y="113680"/>
                </a:cubicBezTo>
                <a:lnTo>
                  <a:pt x="57405" y="92432"/>
                </a:lnTo>
                <a:cubicBezTo>
                  <a:pt x="54748" y="88912"/>
                  <a:pt x="55479" y="83932"/>
                  <a:pt x="58998" y="81276"/>
                </a:cubicBezTo>
                <a:cubicBezTo>
                  <a:pt x="62517" y="78620"/>
                  <a:pt x="67498" y="79350"/>
                  <a:pt x="70154" y="82870"/>
                </a:cubicBezTo>
                <a:lnTo>
                  <a:pt x="79118" y="94822"/>
                </a:lnTo>
                <a:lnTo>
                  <a:pt x="99503" y="62185"/>
                </a:lnTo>
                <a:cubicBezTo>
                  <a:pt x="101827" y="58467"/>
                  <a:pt x="106741" y="57305"/>
                  <a:pt x="110493" y="59662"/>
                </a:cubicBezTo>
                <a:cubicBezTo>
                  <a:pt x="114245" y="62019"/>
                  <a:pt x="115373" y="66900"/>
                  <a:pt x="113016" y="70652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6849884" y="3314789"/>
            <a:ext cx="4655814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推荐做法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32676" y="3692542"/>
            <a:ext cx="486357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大模型（&gt;7B）：</a:t>
            </a:r>
            <a:r>
              <a:rPr lang="en-US" sz="119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按权重的20%估算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632676" y="3994745"/>
            <a:ext cx="4863579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小模型（&lt;1B）：</a:t>
            </a:r>
            <a:r>
              <a:rPr lang="en-US" sz="119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直接预留</a:t>
            </a:r>
            <a:r>
              <a:rPr lang="en-US" sz="119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GB ~ 2 GB</a:t>
            </a:r>
            <a:r>
              <a:rPr lang="en-US" sz="119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固定值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76852" y="4537766"/>
            <a:ext cx="5099675" cy="538299"/>
          </a:xfrm>
          <a:custGeom>
            <a:avLst/>
            <a:gdLst/>
            <a:ahLst/>
            <a:cxnLst/>
            <a:rect l="l" t="t" r="r" b="b"/>
            <a:pathLst>
              <a:path w="5099675" h="538299">
                <a:moveTo>
                  <a:pt x="75550" y="0"/>
                </a:moveTo>
                <a:lnTo>
                  <a:pt x="5024124" y="0"/>
                </a:lnTo>
                <a:cubicBezTo>
                  <a:pt x="5065822" y="0"/>
                  <a:pt x="5099675" y="33853"/>
                  <a:pt x="5099675" y="75550"/>
                </a:cubicBezTo>
                <a:lnTo>
                  <a:pt x="5099675" y="462749"/>
                </a:lnTo>
                <a:cubicBezTo>
                  <a:pt x="5099675" y="504474"/>
                  <a:pt x="5065850" y="538299"/>
                  <a:pt x="5024124" y="538299"/>
                </a:cubicBezTo>
                <a:lnTo>
                  <a:pt x="75550" y="538299"/>
                </a:lnTo>
                <a:cubicBezTo>
                  <a:pt x="33853" y="538299"/>
                  <a:pt x="0" y="504446"/>
                  <a:pt x="0" y="462749"/>
                </a:cubicBezTo>
                <a:lnTo>
                  <a:pt x="0" y="75550"/>
                </a:lnTo>
                <a:cubicBezTo>
                  <a:pt x="0" y="33853"/>
                  <a:pt x="33853" y="0"/>
                  <a:pt x="75550" y="0"/>
                </a:cubicBezTo>
                <a:close/>
              </a:path>
            </a:pathLst>
          </a:custGeom>
          <a:solidFill>
            <a:srgbClr val="5F7A8C">
              <a:alpha val="1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31"/>
              <p:cNvSpPr/>
              <p:nvPr/>
            </p:nvSpPr>
            <p:spPr>
              <a:xfrm>
                <a:off x="6594900" y="4693589"/>
                <a:ext cx="4863579" cy="22665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90" b="0" dirty="0" smtClean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190" b="0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Memory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90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overhead</m:t>
                          </m:r>
                        </m:sub>
                      </m:sSub>
                      <m:r>
                        <a:rPr lang="en-US" altLang="zh-CN" sz="1190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≈1</m:t>
                      </m:r>
                      <m:r>
                        <m:rPr>
                          <m:sty m:val="p"/>
                        </m:rPr>
                        <a:rPr lang="en-US" altLang="zh-CN" sz="1190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GiB</m:t>
                      </m:r>
                      <m:r>
                        <a:rPr lang="en-US" altLang="zh-CN" sz="1190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90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1190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190" b="0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3" name="Text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900" y="4693589"/>
                <a:ext cx="4863579" cy="226652"/>
              </a:xfrm>
              <a:prstGeom prst="rect">
                <a:avLst/>
              </a:prstGeom>
              <a:blipFill>
                <a:blip r:embed="rId3"/>
                <a:stretch>
                  <a:fillRect b="-26316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hape 32"/>
          <p:cNvSpPr/>
          <p:nvPr/>
        </p:nvSpPr>
        <p:spPr>
          <a:xfrm>
            <a:off x="382476" y="5412689"/>
            <a:ext cx="11427049" cy="1312694"/>
          </a:xfrm>
          <a:custGeom>
            <a:avLst/>
            <a:gdLst/>
            <a:ahLst/>
            <a:cxnLst/>
            <a:rect l="l" t="t" r="r" b="b"/>
            <a:pathLst>
              <a:path w="11427049" h="1312694">
                <a:moveTo>
                  <a:pt x="113325" y="0"/>
                </a:moveTo>
                <a:lnTo>
                  <a:pt x="11313724" y="0"/>
                </a:lnTo>
                <a:cubicBezTo>
                  <a:pt x="11376312" y="0"/>
                  <a:pt x="11427049" y="50737"/>
                  <a:pt x="11427049" y="113325"/>
                </a:cubicBezTo>
                <a:lnTo>
                  <a:pt x="11427049" y="1199369"/>
                </a:lnTo>
                <a:cubicBezTo>
                  <a:pt x="11427049" y="1261957"/>
                  <a:pt x="11376312" y="1312694"/>
                  <a:pt x="11313724" y="1312694"/>
                </a:cubicBezTo>
                <a:lnTo>
                  <a:pt x="113325" y="1312694"/>
                </a:lnTo>
                <a:cubicBezTo>
                  <a:pt x="50737" y="1312694"/>
                  <a:pt x="0" y="1261957"/>
                  <a:pt x="0" y="1199369"/>
                </a:cubicBezTo>
                <a:lnTo>
                  <a:pt x="0" y="113325"/>
                </a:lnTo>
                <a:cubicBezTo>
                  <a:pt x="0" y="50779"/>
                  <a:pt x="50779" y="0"/>
                  <a:pt x="113325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613850" y="5644063"/>
            <a:ext cx="283315" cy="283315"/>
          </a:xfrm>
          <a:custGeom>
            <a:avLst/>
            <a:gdLst/>
            <a:ahLst/>
            <a:cxnLst/>
            <a:rect l="l" t="t" r="r" b="b"/>
            <a:pathLst>
              <a:path w="283315" h="283315">
                <a:moveTo>
                  <a:pt x="141658" y="0"/>
                </a:moveTo>
                <a:cubicBezTo>
                  <a:pt x="144203" y="0"/>
                  <a:pt x="146748" y="553"/>
                  <a:pt x="149073" y="1605"/>
                </a:cubicBezTo>
                <a:lnTo>
                  <a:pt x="253324" y="45817"/>
                </a:lnTo>
                <a:cubicBezTo>
                  <a:pt x="265497" y="50964"/>
                  <a:pt x="274572" y="62971"/>
                  <a:pt x="274517" y="77469"/>
                </a:cubicBezTo>
                <a:cubicBezTo>
                  <a:pt x="274240" y="132361"/>
                  <a:pt x="251664" y="232794"/>
                  <a:pt x="156321" y="278446"/>
                </a:cubicBezTo>
                <a:cubicBezTo>
                  <a:pt x="147080" y="282873"/>
                  <a:pt x="136345" y="282873"/>
                  <a:pt x="127105" y="278446"/>
                </a:cubicBezTo>
                <a:cubicBezTo>
                  <a:pt x="31707" y="232794"/>
                  <a:pt x="9186" y="132361"/>
                  <a:pt x="8909" y="77469"/>
                </a:cubicBezTo>
                <a:cubicBezTo>
                  <a:pt x="8854" y="62971"/>
                  <a:pt x="17929" y="50964"/>
                  <a:pt x="30102" y="45817"/>
                </a:cubicBezTo>
                <a:lnTo>
                  <a:pt x="134298" y="1605"/>
                </a:lnTo>
                <a:cubicBezTo>
                  <a:pt x="136622" y="553"/>
                  <a:pt x="139112" y="0"/>
                  <a:pt x="141658" y="0"/>
                </a:cubicBezTo>
                <a:close/>
                <a:moveTo>
                  <a:pt x="141658" y="36964"/>
                </a:moveTo>
                <a:lnTo>
                  <a:pt x="141658" y="246185"/>
                </a:lnTo>
                <a:cubicBezTo>
                  <a:pt x="218020" y="209222"/>
                  <a:pt x="238549" y="127326"/>
                  <a:pt x="239047" y="78299"/>
                </a:cubicBezTo>
                <a:lnTo>
                  <a:pt x="141658" y="37019"/>
                </a:lnTo>
                <a:lnTo>
                  <a:pt x="141658" y="37019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1081320" y="5606288"/>
            <a:ext cx="10624322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容量规划的安全公式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81320" y="5998208"/>
            <a:ext cx="831058" cy="1983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保守估算：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81320" y="6286245"/>
            <a:ext cx="5269664" cy="24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总显存预算 - 权重 - 2GB = 可用KV Cache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22550" y="5998208"/>
            <a:ext cx="831058" cy="1983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实践建议：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22550" y="6286245"/>
            <a:ext cx="5269664" cy="24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在上线前使用真实负载压测校准，监控nvidia-smi的实际占用。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433513"/>
            <a:ext cx="2048321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B89A6A">
                    <a:alpha val="2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005138"/>
            <a:ext cx="41719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端到端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容量规划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6624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81000" y="4929188"/>
            <a:ext cx="40005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掌握从需求到部署的完整显存估算流程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391914" y="365125"/>
            <a:ext cx="23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0250" y="317500"/>
            <a:ext cx="2143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容量规划四步法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730250"/>
            <a:ext cx="11557000" cy="31750"/>
          </a:xfrm>
          <a:custGeom>
            <a:avLst/>
            <a:gdLst/>
            <a:ahLst/>
            <a:cxnLst/>
            <a:rect l="l" t="t" r="r" b="b"/>
            <a:pathLst>
              <a:path w="11557000" h="31750">
                <a:moveTo>
                  <a:pt x="0" y="0"/>
                </a:moveTo>
                <a:lnTo>
                  <a:pt x="11557000" y="0"/>
                </a:lnTo>
                <a:lnTo>
                  <a:pt x="11557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21469" y="790419"/>
            <a:ext cx="5675313" cy="2055813"/>
          </a:xfrm>
          <a:custGeom>
            <a:avLst/>
            <a:gdLst/>
            <a:ahLst/>
            <a:cxnLst/>
            <a:rect l="l" t="t" r="r" b="b"/>
            <a:pathLst>
              <a:path w="5675313" h="2055813">
                <a:moveTo>
                  <a:pt x="95246" y="0"/>
                </a:moveTo>
                <a:lnTo>
                  <a:pt x="5580067" y="0"/>
                </a:lnTo>
                <a:cubicBezTo>
                  <a:pt x="5632670" y="0"/>
                  <a:pt x="5675313" y="42643"/>
                  <a:pt x="5675313" y="95246"/>
                </a:cubicBezTo>
                <a:lnTo>
                  <a:pt x="5675313" y="1960567"/>
                </a:lnTo>
                <a:cubicBezTo>
                  <a:pt x="5675313" y="2013170"/>
                  <a:pt x="5632670" y="2055813"/>
                  <a:pt x="5580067" y="2055813"/>
                </a:cubicBezTo>
                <a:lnTo>
                  <a:pt x="95246" y="2055813"/>
                </a:lnTo>
                <a:cubicBezTo>
                  <a:pt x="42643" y="2055813"/>
                  <a:pt x="0" y="2013170"/>
                  <a:pt x="0" y="1960567"/>
                </a:cubicBezTo>
                <a:lnTo>
                  <a:pt x="0" y="95246"/>
                </a:lnTo>
                <a:cubicBezTo>
                  <a:pt x="0" y="42678"/>
                  <a:pt x="42678" y="0"/>
                  <a:pt x="9524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5938" y="98488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681943" y="1080138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87438" y="1080138"/>
            <a:ext cx="1238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估算模型权重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5938" y="1556388"/>
            <a:ext cx="5286375" cy="603250"/>
          </a:xfrm>
          <a:custGeom>
            <a:avLst/>
            <a:gdLst/>
            <a:ahLst/>
            <a:cxnLst/>
            <a:rect l="l" t="t" r="r" b="b"/>
            <a:pathLst>
              <a:path w="5286375" h="603250">
                <a:moveTo>
                  <a:pt x="63498" y="0"/>
                </a:moveTo>
                <a:lnTo>
                  <a:pt x="5222877" y="0"/>
                </a:lnTo>
                <a:cubicBezTo>
                  <a:pt x="5257946" y="0"/>
                  <a:pt x="5286375" y="28429"/>
                  <a:pt x="5286375" y="63498"/>
                </a:cubicBezTo>
                <a:lnTo>
                  <a:pt x="5286375" y="539752"/>
                </a:lnTo>
                <a:cubicBezTo>
                  <a:pt x="5286375" y="574821"/>
                  <a:pt x="5257946" y="603250"/>
                  <a:pt x="5222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611188" y="165163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确定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1188" y="187388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权重精度与并行方式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9906" y="2258857"/>
            <a:ext cx="5278438" cy="388938"/>
          </a:xfrm>
          <a:custGeom>
            <a:avLst/>
            <a:gdLst/>
            <a:ahLst/>
            <a:cxnLst/>
            <a:rect l="l" t="t" r="r" b="b"/>
            <a:pathLst>
              <a:path w="5278438" h="388938">
                <a:moveTo>
                  <a:pt x="63502" y="0"/>
                </a:moveTo>
                <a:lnTo>
                  <a:pt x="5214936" y="0"/>
                </a:lnTo>
                <a:cubicBezTo>
                  <a:pt x="5250007" y="0"/>
                  <a:pt x="5278438" y="28431"/>
                  <a:pt x="5278438" y="63502"/>
                </a:cubicBezTo>
                <a:lnTo>
                  <a:pt x="5278438" y="325436"/>
                </a:lnTo>
                <a:cubicBezTo>
                  <a:pt x="5278438" y="360507"/>
                  <a:pt x="5250007" y="388938"/>
                  <a:pt x="5214936" y="388938"/>
                </a:cubicBezTo>
                <a:lnTo>
                  <a:pt x="63502" y="388938"/>
                </a:lnTo>
                <a:cubicBezTo>
                  <a:pt x="28431" y="388938"/>
                  <a:pt x="0" y="360507"/>
                  <a:pt x="0" y="325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19125" y="2358076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weights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P × b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95219" y="790419"/>
            <a:ext cx="5675313" cy="2055813"/>
          </a:xfrm>
          <a:custGeom>
            <a:avLst/>
            <a:gdLst/>
            <a:ahLst/>
            <a:cxnLst/>
            <a:rect l="l" t="t" r="r" b="b"/>
            <a:pathLst>
              <a:path w="5675313" h="2055813">
                <a:moveTo>
                  <a:pt x="95246" y="0"/>
                </a:moveTo>
                <a:lnTo>
                  <a:pt x="5580067" y="0"/>
                </a:lnTo>
                <a:cubicBezTo>
                  <a:pt x="5632670" y="0"/>
                  <a:pt x="5675313" y="42643"/>
                  <a:pt x="5675313" y="95246"/>
                </a:cubicBezTo>
                <a:lnTo>
                  <a:pt x="5675313" y="1960567"/>
                </a:lnTo>
                <a:cubicBezTo>
                  <a:pt x="5675313" y="2013170"/>
                  <a:pt x="5632670" y="2055813"/>
                  <a:pt x="5580067" y="2055813"/>
                </a:cubicBezTo>
                <a:lnTo>
                  <a:pt x="95246" y="2055813"/>
                </a:lnTo>
                <a:cubicBezTo>
                  <a:pt x="42643" y="2055813"/>
                  <a:pt x="0" y="2013170"/>
                  <a:pt x="0" y="1960567"/>
                </a:cubicBezTo>
                <a:lnTo>
                  <a:pt x="0" y="95246"/>
                </a:lnTo>
                <a:cubicBezTo>
                  <a:pt x="0" y="42678"/>
                  <a:pt x="42678" y="0"/>
                  <a:pt x="95246" y="0"/>
                </a:cubicBezTo>
                <a:close/>
              </a:path>
            </a:pathLst>
          </a:custGeom>
          <a:gradFill flip="none" rotWithShape="1">
            <a:gsLst>
              <a:gs pos="0">
                <a:srgbClr val="5F7A8C">
                  <a:alpha val="20000"/>
                </a:srgbClr>
              </a:gs>
              <a:gs pos="100000">
                <a:srgbClr val="5F7A8C">
                  <a:alpha val="5000"/>
                </a:srgbClr>
              </a:gs>
            </a:gsLst>
            <a:lin ang="2700000" scaled="1"/>
          </a:gradFill>
          <a:ln w="12700">
            <a:solidFill>
              <a:srgbClr val="5F7A8C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6389688" y="98488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6555693" y="1080138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61188" y="1080138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估算KV Cache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89688" y="1556388"/>
            <a:ext cx="5286375" cy="603250"/>
          </a:xfrm>
          <a:custGeom>
            <a:avLst/>
            <a:gdLst/>
            <a:ahLst/>
            <a:cxnLst/>
            <a:rect l="l" t="t" r="r" b="b"/>
            <a:pathLst>
              <a:path w="5286375" h="603250">
                <a:moveTo>
                  <a:pt x="63498" y="0"/>
                </a:moveTo>
                <a:lnTo>
                  <a:pt x="5222877" y="0"/>
                </a:lnTo>
                <a:cubicBezTo>
                  <a:pt x="5257946" y="0"/>
                  <a:pt x="5286375" y="28429"/>
                  <a:pt x="5286375" y="63498"/>
                </a:cubicBezTo>
                <a:lnTo>
                  <a:pt x="5286375" y="539752"/>
                </a:lnTo>
                <a:cubicBezTo>
                  <a:pt x="5286375" y="574821"/>
                  <a:pt x="5257946" y="603250"/>
                  <a:pt x="5222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6484938" y="165163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选定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84938" y="187388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最大并发B、最大总长度S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93656" y="2258857"/>
            <a:ext cx="5278438" cy="388938"/>
          </a:xfrm>
          <a:custGeom>
            <a:avLst/>
            <a:gdLst/>
            <a:ahLst/>
            <a:cxnLst/>
            <a:rect l="l" t="t" r="r" b="b"/>
            <a:pathLst>
              <a:path w="5278438" h="388938">
                <a:moveTo>
                  <a:pt x="63502" y="0"/>
                </a:moveTo>
                <a:lnTo>
                  <a:pt x="5214936" y="0"/>
                </a:lnTo>
                <a:cubicBezTo>
                  <a:pt x="5250007" y="0"/>
                  <a:pt x="5278438" y="28431"/>
                  <a:pt x="5278438" y="63502"/>
                </a:cubicBezTo>
                <a:lnTo>
                  <a:pt x="5278438" y="325436"/>
                </a:lnTo>
                <a:cubicBezTo>
                  <a:pt x="5278438" y="360507"/>
                  <a:pt x="5250007" y="388938"/>
                  <a:pt x="5214936" y="388938"/>
                </a:cubicBezTo>
                <a:lnTo>
                  <a:pt x="63502" y="388938"/>
                </a:lnTo>
                <a:cubicBezTo>
                  <a:pt x="28431" y="388938"/>
                  <a:pt x="0" y="360507"/>
                  <a:pt x="0" y="325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6492875" y="2358076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4LHS × (N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/N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attn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21469" y="3044669"/>
            <a:ext cx="5675313" cy="2246313"/>
          </a:xfrm>
          <a:custGeom>
            <a:avLst/>
            <a:gdLst/>
            <a:ahLst/>
            <a:cxnLst/>
            <a:rect l="l" t="t" r="r" b="b"/>
            <a:pathLst>
              <a:path w="5675313" h="2246313">
                <a:moveTo>
                  <a:pt x="95244" y="0"/>
                </a:moveTo>
                <a:lnTo>
                  <a:pt x="5580069" y="0"/>
                </a:lnTo>
                <a:cubicBezTo>
                  <a:pt x="5632670" y="0"/>
                  <a:pt x="5675313" y="42642"/>
                  <a:pt x="5675313" y="95244"/>
                </a:cubicBezTo>
                <a:lnTo>
                  <a:pt x="5675313" y="2151069"/>
                </a:lnTo>
                <a:cubicBezTo>
                  <a:pt x="5675313" y="2203670"/>
                  <a:pt x="5632670" y="2246313"/>
                  <a:pt x="5580069" y="2246313"/>
                </a:cubicBezTo>
                <a:lnTo>
                  <a:pt x="95244" y="2246313"/>
                </a:lnTo>
                <a:cubicBezTo>
                  <a:pt x="42642" y="2246313"/>
                  <a:pt x="0" y="2203670"/>
                  <a:pt x="0" y="2151069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5000"/>
                </a:srgbClr>
              </a:gs>
            </a:gsLst>
            <a:lin ang="2700000" scaled="1"/>
          </a:gra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15938" y="32391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681943" y="3334388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87438" y="3334388"/>
            <a:ext cx="1238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预留系统开销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15938" y="3810638"/>
            <a:ext cx="5286375" cy="603250"/>
          </a:xfrm>
          <a:custGeom>
            <a:avLst/>
            <a:gdLst/>
            <a:ahLst/>
            <a:cxnLst/>
            <a:rect l="l" t="t" r="r" b="b"/>
            <a:pathLst>
              <a:path w="5286375" h="603250">
                <a:moveTo>
                  <a:pt x="63498" y="0"/>
                </a:moveTo>
                <a:lnTo>
                  <a:pt x="5222877" y="0"/>
                </a:lnTo>
                <a:cubicBezTo>
                  <a:pt x="5257946" y="0"/>
                  <a:pt x="5286375" y="28429"/>
                  <a:pt x="5286375" y="63498"/>
                </a:cubicBezTo>
                <a:lnTo>
                  <a:pt x="5286375" y="539752"/>
                </a:lnTo>
                <a:cubicBezTo>
                  <a:pt x="5286375" y="574821"/>
                  <a:pt x="5257946" y="603250"/>
                  <a:pt x="5222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611188" y="390588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预留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11188" y="412813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系统开销与中间激活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19906" y="4513107"/>
            <a:ext cx="5278438" cy="579438"/>
          </a:xfrm>
          <a:custGeom>
            <a:avLst/>
            <a:gdLst/>
            <a:ahLst/>
            <a:cxnLst/>
            <a:rect l="l" t="t" r="r" b="b"/>
            <a:pathLst>
              <a:path w="5278438" h="579438">
                <a:moveTo>
                  <a:pt x="63501" y="0"/>
                </a:moveTo>
                <a:lnTo>
                  <a:pt x="5214937" y="0"/>
                </a:lnTo>
                <a:cubicBezTo>
                  <a:pt x="5250007" y="0"/>
                  <a:pt x="5278437" y="28430"/>
                  <a:pt x="5278437" y="63501"/>
                </a:cubicBezTo>
                <a:lnTo>
                  <a:pt x="5278438" y="515937"/>
                </a:lnTo>
                <a:cubicBezTo>
                  <a:pt x="5278437" y="551007"/>
                  <a:pt x="5250007" y="579437"/>
                  <a:pt x="5214937" y="579438"/>
                </a:cubicBezTo>
                <a:lnTo>
                  <a:pt x="63501" y="579438"/>
                </a:lnTo>
                <a:cubicBezTo>
                  <a:pt x="28430" y="579438"/>
                  <a:pt x="0" y="551007"/>
                  <a:pt x="0" y="515937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19125" y="4612326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大模型：权重20%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19125" y="4802826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小模型：1~2 GB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5219" y="3044669"/>
            <a:ext cx="5675313" cy="2246313"/>
          </a:xfrm>
          <a:custGeom>
            <a:avLst/>
            <a:gdLst/>
            <a:ahLst/>
            <a:cxnLst/>
            <a:rect l="l" t="t" r="r" b="b"/>
            <a:pathLst>
              <a:path w="5675313" h="2246313">
                <a:moveTo>
                  <a:pt x="95244" y="0"/>
                </a:moveTo>
                <a:lnTo>
                  <a:pt x="5580069" y="0"/>
                </a:lnTo>
                <a:cubicBezTo>
                  <a:pt x="5632670" y="0"/>
                  <a:pt x="5675313" y="42642"/>
                  <a:pt x="5675313" y="95244"/>
                </a:cubicBezTo>
                <a:lnTo>
                  <a:pt x="5675313" y="2151069"/>
                </a:lnTo>
                <a:cubicBezTo>
                  <a:pt x="5675313" y="2203670"/>
                  <a:pt x="5632670" y="2246313"/>
                  <a:pt x="5580069" y="2246313"/>
                </a:cubicBezTo>
                <a:lnTo>
                  <a:pt x="95244" y="2246313"/>
                </a:lnTo>
                <a:cubicBezTo>
                  <a:pt x="42642" y="2246313"/>
                  <a:pt x="0" y="2203670"/>
                  <a:pt x="0" y="2151069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6389688" y="32391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6555693" y="3334388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961188" y="3334388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检查约束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89688" y="3810638"/>
            <a:ext cx="5286375" cy="603250"/>
          </a:xfrm>
          <a:custGeom>
            <a:avLst/>
            <a:gdLst/>
            <a:ahLst/>
            <a:cxnLst/>
            <a:rect l="l" t="t" r="r" b="b"/>
            <a:pathLst>
              <a:path w="5286375" h="603250">
                <a:moveTo>
                  <a:pt x="63498" y="0"/>
                </a:moveTo>
                <a:lnTo>
                  <a:pt x="5222877" y="0"/>
                </a:lnTo>
                <a:cubicBezTo>
                  <a:pt x="5257946" y="0"/>
                  <a:pt x="5286375" y="28429"/>
                  <a:pt x="5286375" y="63498"/>
                </a:cubicBezTo>
                <a:lnTo>
                  <a:pt x="5286375" y="539752"/>
                </a:lnTo>
                <a:cubicBezTo>
                  <a:pt x="5286375" y="574821"/>
                  <a:pt x="5257946" y="603250"/>
                  <a:pt x="52228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6484938" y="390588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84938" y="412813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总显存是否满足预算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93656" y="4513107"/>
            <a:ext cx="5278438" cy="388938"/>
          </a:xfrm>
          <a:custGeom>
            <a:avLst/>
            <a:gdLst/>
            <a:ahLst/>
            <a:cxnLst/>
            <a:rect l="l" t="t" r="r" b="b"/>
            <a:pathLst>
              <a:path w="5278438" h="388938">
                <a:moveTo>
                  <a:pt x="63502" y="0"/>
                </a:moveTo>
                <a:lnTo>
                  <a:pt x="5214936" y="0"/>
                </a:lnTo>
                <a:cubicBezTo>
                  <a:pt x="5250007" y="0"/>
                  <a:pt x="5278438" y="28431"/>
                  <a:pt x="5278438" y="63502"/>
                </a:cubicBezTo>
                <a:lnTo>
                  <a:pt x="5278438" y="325436"/>
                </a:lnTo>
                <a:cubicBezTo>
                  <a:pt x="5278438" y="360507"/>
                  <a:pt x="5250007" y="388938"/>
                  <a:pt x="5214936" y="388938"/>
                </a:cubicBezTo>
                <a:lnTo>
                  <a:pt x="63502" y="388938"/>
                </a:lnTo>
                <a:cubicBezTo>
                  <a:pt x="28431" y="388938"/>
                  <a:pt x="0" y="360507"/>
                  <a:pt x="0" y="325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Text 40"/>
          <p:cNvSpPr/>
          <p:nvPr/>
        </p:nvSpPr>
        <p:spPr>
          <a:xfrm>
            <a:off x="6492875" y="4612326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</a:t>
            </a:r>
            <a:r>
              <a:rPr lang="en-US" sz="7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</a:t>
            </a:r>
            <a:r>
              <a:rPr lang="en-US" sz="10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≤ GPU Budget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21469" y="5489419"/>
            <a:ext cx="11549063" cy="1309688"/>
          </a:xfrm>
          <a:custGeom>
            <a:avLst/>
            <a:gdLst/>
            <a:ahLst/>
            <a:cxnLst/>
            <a:rect l="l" t="t" r="r" b="b"/>
            <a:pathLst>
              <a:path w="11549063" h="1309688">
                <a:moveTo>
                  <a:pt x="95254" y="0"/>
                </a:moveTo>
                <a:lnTo>
                  <a:pt x="11453809" y="0"/>
                </a:lnTo>
                <a:cubicBezTo>
                  <a:pt x="11506416" y="0"/>
                  <a:pt x="11549063" y="42646"/>
                  <a:pt x="11549063" y="95254"/>
                </a:cubicBezTo>
                <a:lnTo>
                  <a:pt x="11549063" y="1214434"/>
                </a:lnTo>
                <a:cubicBezTo>
                  <a:pt x="11549063" y="1267041"/>
                  <a:pt x="11506416" y="1309687"/>
                  <a:pt x="11453809" y="1309688"/>
                </a:cubicBezTo>
                <a:lnTo>
                  <a:pt x="95254" y="1309688"/>
                </a:lnTo>
                <a:cubicBezTo>
                  <a:pt x="42682" y="1309688"/>
                  <a:pt x="0" y="1267006"/>
                  <a:pt x="0" y="1214434"/>
                </a:cubicBezTo>
                <a:lnTo>
                  <a:pt x="0" y="95254"/>
                </a:lnTo>
                <a:cubicBezTo>
                  <a:pt x="0" y="42682"/>
                  <a:pt x="42682" y="0"/>
                  <a:pt x="9525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B89A6A">
                  <a:alpha val="10000"/>
                </a:srgbClr>
              </a:gs>
            </a:gsLst>
            <a:lin ang="0" scaled="1"/>
          </a:gra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476250" y="5683888"/>
            <a:ext cx="11239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容量规划检查公式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2783582" y="6009326"/>
            <a:ext cx="6627813" cy="587375"/>
          </a:xfrm>
          <a:custGeom>
            <a:avLst/>
            <a:gdLst/>
            <a:ahLst/>
            <a:cxnLst/>
            <a:rect l="l" t="t" r="r" b="b"/>
            <a:pathLst>
              <a:path w="6627813" h="587375">
                <a:moveTo>
                  <a:pt x="95249" y="0"/>
                </a:moveTo>
                <a:lnTo>
                  <a:pt x="6532564" y="0"/>
                </a:lnTo>
                <a:cubicBezTo>
                  <a:pt x="6585168" y="0"/>
                  <a:pt x="6627813" y="42644"/>
                  <a:pt x="6627813" y="95249"/>
                </a:cubicBezTo>
                <a:lnTo>
                  <a:pt x="6627813" y="492126"/>
                </a:lnTo>
                <a:cubicBezTo>
                  <a:pt x="6627813" y="544731"/>
                  <a:pt x="6585168" y="587375"/>
                  <a:pt x="6532564" y="587375"/>
                </a:cubicBezTo>
                <a:lnTo>
                  <a:pt x="95249" y="587375"/>
                </a:lnTo>
                <a:cubicBezTo>
                  <a:pt x="42644" y="587375"/>
                  <a:pt x="0" y="544731"/>
                  <a:pt x="0" y="492126"/>
                </a:cubicBezTo>
                <a:lnTo>
                  <a:pt x="0" y="95249"/>
                </a:lnTo>
                <a:cubicBezTo>
                  <a:pt x="0" y="42644"/>
                  <a:pt x="42644" y="0"/>
                  <a:pt x="95249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 44"/>
              <p:cNvSpPr/>
              <p:nvPr/>
            </p:nvSpPr>
            <p:spPr>
              <a:xfrm>
                <a:off x="2902645" y="6176013"/>
                <a:ext cx="6389688" cy="254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b="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500" b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Memory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weights</m:t>
                          </m:r>
                        </m:sub>
                      </m:sSub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Memory</m:t>
                          </m:r>
                        </m:e>
                        <m:sub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𝐾𝑉</m:t>
                          </m:r>
                        </m:sub>
                      </m:sSub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Memory</m:t>
                          </m:r>
                        </m:e>
                        <m:sub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𝑜𝑣𝑒𝑟h𝑒𝑎𝑑</m:t>
                          </m:r>
                        </m:sub>
                      </m:sSub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GPU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Memory</m:t>
                      </m:r>
                      <m: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500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Budget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6" name="Text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645" y="6176013"/>
                <a:ext cx="6389688" cy="254000"/>
              </a:xfrm>
              <a:prstGeom prst="rect">
                <a:avLst/>
              </a:prstGeom>
              <a:blipFill>
                <a:blip r:embed="rId3"/>
                <a:stretch>
                  <a:fillRect t="-4762" b="-28571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433513"/>
            <a:ext cx="2048321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B89A6A">
                    <a:alpha val="2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005138"/>
            <a:ext cx="46291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推理显存构成与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核心挑战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6624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81000" y="4929188"/>
            <a:ext cx="4457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理解LLM推理中的显存瓶颈与三大核心构成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433513"/>
            <a:ext cx="2048321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B89A6A">
                    <a:alpha val="2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07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005138"/>
            <a:ext cx="716280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实战案例：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A100-40G + Qwen3-0.6B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6624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81000" y="4929188"/>
            <a:ext cx="6991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通过真实硬件与模型组合理解并发与长度的约束关系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9091" y="349091"/>
            <a:ext cx="349091" cy="349091"/>
          </a:xfrm>
          <a:custGeom>
            <a:avLst/>
            <a:gdLst/>
            <a:ahLst/>
            <a:cxnLst/>
            <a:rect l="l" t="t" r="r" b="b"/>
            <a:pathLst>
              <a:path w="349091" h="349091">
                <a:moveTo>
                  <a:pt x="69818" y="0"/>
                </a:moveTo>
                <a:lnTo>
                  <a:pt x="279273" y="0"/>
                </a:lnTo>
                <a:cubicBezTo>
                  <a:pt x="317832" y="0"/>
                  <a:pt x="349091" y="31259"/>
                  <a:pt x="349091" y="69818"/>
                </a:cubicBezTo>
                <a:lnTo>
                  <a:pt x="349091" y="279273"/>
                </a:lnTo>
                <a:cubicBezTo>
                  <a:pt x="349091" y="317832"/>
                  <a:pt x="317832" y="349091"/>
                  <a:pt x="279273" y="349091"/>
                </a:cubicBezTo>
                <a:lnTo>
                  <a:pt x="69818" y="349091"/>
                </a:lnTo>
                <a:cubicBezTo>
                  <a:pt x="31259" y="349091"/>
                  <a:pt x="0" y="317832"/>
                  <a:pt x="0" y="279273"/>
                </a:cubicBezTo>
                <a:lnTo>
                  <a:pt x="0" y="69818"/>
                </a:lnTo>
                <a:cubicBezTo>
                  <a:pt x="0" y="31284"/>
                  <a:pt x="31284" y="0"/>
                  <a:pt x="69818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30909" y="401455"/>
            <a:ext cx="261818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02909" y="349091"/>
            <a:ext cx="2984727" cy="349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4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案例背景与静态门槛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9091" y="802909"/>
            <a:ext cx="11493818" cy="34909"/>
          </a:xfrm>
          <a:custGeom>
            <a:avLst/>
            <a:gdLst/>
            <a:ahLst/>
            <a:cxnLst/>
            <a:rect l="l" t="t" r="r" b="b"/>
            <a:pathLst>
              <a:path w="11493818" h="34909">
                <a:moveTo>
                  <a:pt x="0" y="0"/>
                </a:moveTo>
                <a:lnTo>
                  <a:pt x="11493818" y="0"/>
                </a:lnTo>
                <a:lnTo>
                  <a:pt x="11493818" y="34909"/>
                </a:lnTo>
                <a:lnTo>
                  <a:pt x="0" y="3490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49091" y="987418"/>
            <a:ext cx="5611636" cy="3770182"/>
          </a:xfrm>
          <a:custGeom>
            <a:avLst/>
            <a:gdLst/>
            <a:ahLst/>
            <a:cxnLst/>
            <a:rect l="l" t="t" r="r" b="b"/>
            <a:pathLst>
              <a:path w="5611636" h="3770182">
                <a:moveTo>
                  <a:pt x="104736" y="0"/>
                </a:moveTo>
                <a:lnTo>
                  <a:pt x="5506901" y="0"/>
                </a:lnTo>
                <a:cubicBezTo>
                  <a:pt x="5564745" y="0"/>
                  <a:pt x="5611636" y="46892"/>
                  <a:pt x="5611636" y="104736"/>
                </a:cubicBezTo>
                <a:lnTo>
                  <a:pt x="5611636" y="3665446"/>
                </a:lnTo>
                <a:cubicBezTo>
                  <a:pt x="5611636" y="3723251"/>
                  <a:pt x="5564706" y="3770182"/>
                  <a:pt x="5506901" y="3770182"/>
                </a:cubicBezTo>
                <a:lnTo>
                  <a:pt x="104736" y="3770182"/>
                </a:lnTo>
                <a:cubicBezTo>
                  <a:pt x="46892" y="3770182"/>
                  <a:pt x="0" y="3723290"/>
                  <a:pt x="0" y="3665446"/>
                </a:cubicBezTo>
                <a:lnTo>
                  <a:pt x="0" y="104736"/>
                </a:lnTo>
                <a:cubicBezTo>
                  <a:pt x="0" y="46930"/>
                  <a:pt x="46930" y="0"/>
                  <a:pt x="104736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506182" y="1196872"/>
            <a:ext cx="5297455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硬件配置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2909" y="1655054"/>
            <a:ext cx="5184000" cy="1684364"/>
          </a:xfrm>
          <a:custGeom>
            <a:avLst/>
            <a:gdLst/>
            <a:ahLst/>
            <a:cxnLst/>
            <a:rect l="l" t="t" r="r" b="b"/>
            <a:pathLst>
              <a:path w="5184000" h="1684364">
                <a:moveTo>
                  <a:pt x="69817" y="0"/>
                </a:moveTo>
                <a:lnTo>
                  <a:pt x="5114183" y="0"/>
                </a:lnTo>
                <a:cubicBezTo>
                  <a:pt x="5152742" y="0"/>
                  <a:pt x="5184000" y="31258"/>
                  <a:pt x="5184000" y="69817"/>
                </a:cubicBezTo>
                <a:lnTo>
                  <a:pt x="5184000" y="1614547"/>
                </a:lnTo>
                <a:cubicBezTo>
                  <a:pt x="5184000" y="1653106"/>
                  <a:pt x="5152742" y="1684364"/>
                  <a:pt x="5114183" y="1684364"/>
                </a:cubicBezTo>
                <a:lnTo>
                  <a:pt x="69817" y="1684364"/>
                </a:lnTo>
                <a:cubicBezTo>
                  <a:pt x="31258" y="1684364"/>
                  <a:pt x="0" y="1653106"/>
                  <a:pt x="0" y="1614547"/>
                </a:cubicBezTo>
                <a:lnTo>
                  <a:pt x="0" y="69817"/>
                </a:lnTo>
                <a:cubicBezTo>
                  <a:pt x="0" y="31284"/>
                  <a:pt x="31284" y="0"/>
                  <a:pt x="698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2996318" y="1833963"/>
            <a:ext cx="314182" cy="314182"/>
          </a:xfrm>
          <a:custGeom>
            <a:avLst/>
            <a:gdLst/>
            <a:ahLst/>
            <a:cxnLst/>
            <a:rect l="l" t="t" r="r" b="b"/>
            <a:pathLst>
              <a:path w="314182" h="314182">
                <a:moveTo>
                  <a:pt x="108000" y="14727"/>
                </a:moveTo>
                <a:cubicBezTo>
                  <a:pt x="108000" y="6566"/>
                  <a:pt x="101434" y="0"/>
                  <a:pt x="93273" y="0"/>
                </a:cubicBezTo>
                <a:cubicBezTo>
                  <a:pt x="85111" y="0"/>
                  <a:pt x="78545" y="6566"/>
                  <a:pt x="78545" y="14727"/>
                </a:cubicBezTo>
                <a:lnTo>
                  <a:pt x="78545" y="39273"/>
                </a:lnTo>
                <a:cubicBezTo>
                  <a:pt x="56884" y="39273"/>
                  <a:pt x="39273" y="56884"/>
                  <a:pt x="39273" y="78545"/>
                </a:cubicBezTo>
                <a:lnTo>
                  <a:pt x="14727" y="78545"/>
                </a:lnTo>
                <a:cubicBezTo>
                  <a:pt x="6566" y="78545"/>
                  <a:pt x="0" y="85111"/>
                  <a:pt x="0" y="93273"/>
                </a:cubicBezTo>
                <a:cubicBezTo>
                  <a:pt x="0" y="101434"/>
                  <a:pt x="6566" y="108000"/>
                  <a:pt x="14727" y="108000"/>
                </a:cubicBezTo>
                <a:lnTo>
                  <a:pt x="39273" y="108000"/>
                </a:lnTo>
                <a:lnTo>
                  <a:pt x="39273" y="142364"/>
                </a:lnTo>
                <a:lnTo>
                  <a:pt x="14727" y="142364"/>
                </a:lnTo>
                <a:cubicBezTo>
                  <a:pt x="6566" y="142364"/>
                  <a:pt x="0" y="148930"/>
                  <a:pt x="0" y="157091"/>
                </a:cubicBezTo>
                <a:cubicBezTo>
                  <a:pt x="0" y="165252"/>
                  <a:pt x="6566" y="171818"/>
                  <a:pt x="14727" y="171818"/>
                </a:cubicBezTo>
                <a:lnTo>
                  <a:pt x="39273" y="171818"/>
                </a:lnTo>
                <a:lnTo>
                  <a:pt x="39273" y="206182"/>
                </a:lnTo>
                <a:lnTo>
                  <a:pt x="14727" y="206182"/>
                </a:lnTo>
                <a:cubicBezTo>
                  <a:pt x="6566" y="206182"/>
                  <a:pt x="0" y="212748"/>
                  <a:pt x="0" y="220909"/>
                </a:cubicBezTo>
                <a:cubicBezTo>
                  <a:pt x="0" y="229070"/>
                  <a:pt x="6566" y="235636"/>
                  <a:pt x="14727" y="235636"/>
                </a:cubicBezTo>
                <a:lnTo>
                  <a:pt x="39273" y="235636"/>
                </a:lnTo>
                <a:cubicBezTo>
                  <a:pt x="39273" y="257298"/>
                  <a:pt x="56884" y="274909"/>
                  <a:pt x="78545" y="274909"/>
                </a:cubicBezTo>
                <a:lnTo>
                  <a:pt x="78545" y="299455"/>
                </a:lnTo>
                <a:cubicBezTo>
                  <a:pt x="78545" y="307616"/>
                  <a:pt x="85111" y="314182"/>
                  <a:pt x="93273" y="314182"/>
                </a:cubicBezTo>
                <a:cubicBezTo>
                  <a:pt x="101434" y="314182"/>
                  <a:pt x="108000" y="307616"/>
                  <a:pt x="108000" y="299455"/>
                </a:cubicBezTo>
                <a:lnTo>
                  <a:pt x="108000" y="274909"/>
                </a:lnTo>
                <a:lnTo>
                  <a:pt x="142364" y="274909"/>
                </a:lnTo>
                <a:lnTo>
                  <a:pt x="142364" y="299455"/>
                </a:lnTo>
                <a:cubicBezTo>
                  <a:pt x="142364" y="307616"/>
                  <a:pt x="148930" y="314182"/>
                  <a:pt x="157091" y="314182"/>
                </a:cubicBezTo>
                <a:cubicBezTo>
                  <a:pt x="165252" y="314182"/>
                  <a:pt x="171818" y="307616"/>
                  <a:pt x="171818" y="299455"/>
                </a:cubicBezTo>
                <a:lnTo>
                  <a:pt x="171818" y="274909"/>
                </a:lnTo>
                <a:lnTo>
                  <a:pt x="206182" y="274909"/>
                </a:lnTo>
                <a:lnTo>
                  <a:pt x="206182" y="299455"/>
                </a:lnTo>
                <a:cubicBezTo>
                  <a:pt x="206182" y="307616"/>
                  <a:pt x="212748" y="314182"/>
                  <a:pt x="220909" y="314182"/>
                </a:cubicBezTo>
                <a:cubicBezTo>
                  <a:pt x="229070" y="314182"/>
                  <a:pt x="235636" y="307616"/>
                  <a:pt x="235636" y="299455"/>
                </a:cubicBezTo>
                <a:lnTo>
                  <a:pt x="235636" y="274909"/>
                </a:lnTo>
                <a:cubicBezTo>
                  <a:pt x="257298" y="274909"/>
                  <a:pt x="274909" y="257298"/>
                  <a:pt x="274909" y="235636"/>
                </a:cubicBezTo>
                <a:lnTo>
                  <a:pt x="299455" y="235636"/>
                </a:lnTo>
                <a:cubicBezTo>
                  <a:pt x="307616" y="235636"/>
                  <a:pt x="314182" y="229070"/>
                  <a:pt x="314182" y="220909"/>
                </a:cubicBezTo>
                <a:cubicBezTo>
                  <a:pt x="314182" y="212748"/>
                  <a:pt x="307616" y="206182"/>
                  <a:pt x="299455" y="206182"/>
                </a:cubicBezTo>
                <a:lnTo>
                  <a:pt x="274909" y="206182"/>
                </a:lnTo>
                <a:lnTo>
                  <a:pt x="274909" y="171818"/>
                </a:lnTo>
                <a:lnTo>
                  <a:pt x="299455" y="171818"/>
                </a:lnTo>
                <a:cubicBezTo>
                  <a:pt x="307616" y="171818"/>
                  <a:pt x="314182" y="165252"/>
                  <a:pt x="314182" y="157091"/>
                </a:cubicBezTo>
                <a:cubicBezTo>
                  <a:pt x="314182" y="148930"/>
                  <a:pt x="307616" y="142364"/>
                  <a:pt x="299455" y="142364"/>
                </a:cubicBezTo>
                <a:lnTo>
                  <a:pt x="274909" y="142364"/>
                </a:lnTo>
                <a:lnTo>
                  <a:pt x="274909" y="108000"/>
                </a:lnTo>
                <a:lnTo>
                  <a:pt x="299455" y="108000"/>
                </a:lnTo>
                <a:cubicBezTo>
                  <a:pt x="307616" y="108000"/>
                  <a:pt x="314182" y="101434"/>
                  <a:pt x="314182" y="93273"/>
                </a:cubicBezTo>
                <a:cubicBezTo>
                  <a:pt x="314182" y="85111"/>
                  <a:pt x="307616" y="78545"/>
                  <a:pt x="299455" y="78545"/>
                </a:cubicBezTo>
                <a:lnTo>
                  <a:pt x="274909" y="78545"/>
                </a:lnTo>
                <a:cubicBezTo>
                  <a:pt x="274909" y="56884"/>
                  <a:pt x="257298" y="39273"/>
                  <a:pt x="235636" y="39273"/>
                </a:cubicBezTo>
                <a:lnTo>
                  <a:pt x="235636" y="14727"/>
                </a:lnTo>
                <a:cubicBezTo>
                  <a:pt x="235636" y="6566"/>
                  <a:pt x="229070" y="0"/>
                  <a:pt x="220909" y="0"/>
                </a:cubicBezTo>
                <a:cubicBezTo>
                  <a:pt x="212748" y="0"/>
                  <a:pt x="206182" y="6566"/>
                  <a:pt x="206182" y="14727"/>
                </a:cubicBezTo>
                <a:lnTo>
                  <a:pt x="206182" y="39273"/>
                </a:lnTo>
                <a:lnTo>
                  <a:pt x="171818" y="39273"/>
                </a:lnTo>
                <a:lnTo>
                  <a:pt x="171818" y="14727"/>
                </a:lnTo>
                <a:cubicBezTo>
                  <a:pt x="171818" y="6566"/>
                  <a:pt x="165252" y="0"/>
                  <a:pt x="157091" y="0"/>
                </a:cubicBezTo>
                <a:cubicBezTo>
                  <a:pt x="148930" y="0"/>
                  <a:pt x="142364" y="6566"/>
                  <a:pt x="142364" y="14727"/>
                </a:cubicBezTo>
                <a:lnTo>
                  <a:pt x="142364" y="39273"/>
                </a:lnTo>
                <a:lnTo>
                  <a:pt x="108000" y="39273"/>
                </a:lnTo>
                <a:lnTo>
                  <a:pt x="108000" y="14727"/>
                </a:lnTo>
                <a:close/>
                <a:moveTo>
                  <a:pt x="98182" y="78545"/>
                </a:moveTo>
                <a:lnTo>
                  <a:pt x="216000" y="78545"/>
                </a:lnTo>
                <a:cubicBezTo>
                  <a:pt x="226861" y="78545"/>
                  <a:pt x="235636" y="87320"/>
                  <a:pt x="235636" y="98182"/>
                </a:cubicBezTo>
                <a:lnTo>
                  <a:pt x="235636" y="216000"/>
                </a:lnTo>
                <a:cubicBezTo>
                  <a:pt x="235636" y="226861"/>
                  <a:pt x="226861" y="235636"/>
                  <a:pt x="216000" y="235636"/>
                </a:cubicBezTo>
                <a:lnTo>
                  <a:pt x="98182" y="235636"/>
                </a:lnTo>
                <a:cubicBezTo>
                  <a:pt x="87320" y="235636"/>
                  <a:pt x="78545" y="226861"/>
                  <a:pt x="78545" y="216000"/>
                </a:cubicBezTo>
                <a:lnTo>
                  <a:pt x="78545" y="98182"/>
                </a:lnTo>
                <a:cubicBezTo>
                  <a:pt x="78545" y="87320"/>
                  <a:pt x="87320" y="78545"/>
                  <a:pt x="98182" y="78545"/>
                </a:cubicBezTo>
                <a:close/>
                <a:moveTo>
                  <a:pt x="108000" y="108000"/>
                </a:moveTo>
                <a:lnTo>
                  <a:pt x="108000" y="206182"/>
                </a:lnTo>
                <a:lnTo>
                  <a:pt x="206182" y="206182"/>
                </a:lnTo>
                <a:lnTo>
                  <a:pt x="206182" y="108000"/>
                </a:lnTo>
                <a:lnTo>
                  <a:pt x="108000" y="10800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698182" y="2252872"/>
            <a:ext cx="4913455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NVIDIA A100-40G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06909" y="2567054"/>
            <a:ext cx="4896000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GPU显存预算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76364" y="2846327"/>
            <a:ext cx="4957091" cy="314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62" dirty="0">
                <a:solidFill>
                  <a:srgbClr val="B89A6A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40 GiB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2909" y="3487781"/>
            <a:ext cx="5184000" cy="497455"/>
          </a:xfrm>
          <a:custGeom>
            <a:avLst/>
            <a:gdLst/>
            <a:ahLst/>
            <a:cxnLst/>
            <a:rect l="l" t="t" r="r" b="b"/>
            <a:pathLst>
              <a:path w="5184000" h="497455">
                <a:moveTo>
                  <a:pt x="69818" y="0"/>
                </a:moveTo>
                <a:lnTo>
                  <a:pt x="5114182" y="0"/>
                </a:lnTo>
                <a:cubicBezTo>
                  <a:pt x="5152742" y="0"/>
                  <a:pt x="5184000" y="31258"/>
                  <a:pt x="5184000" y="69818"/>
                </a:cubicBezTo>
                <a:lnTo>
                  <a:pt x="5184000" y="427637"/>
                </a:lnTo>
                <a:cubicBezTo>
                  <a:pt x="5184000" y="466196"/>
                  <a:pt x="5152742" y="497455"/>
                  <a:pt x="5114182" y="497455"/>
                </a:cubicBezTo>
                <a:lnTo>
                  <a:pt x="69818" y="497455"/>
                </a:lnTo>
                <a:cubicBezTo>
                  <a:pt x="31284" y="497455"/>
                  <a:pt x="0" y="466170"/>
                  <a:pt x="0" y="427637"/>
                </a:cubicBezTo>
                <a:lnTo>
                  <a:pt x="0" y="69818"/>
                </a:lnTo>
                <a:cubicBezTo>
                  <a:pt x="0" y="31258"/>
                  <a:pt x="31258" y="0"/>
                  <a:pt x="69818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1947205" y="3671054"/>
            <a:ext cx="139636" cy="139636"/>
          </a:xfrm>
          <a:custGeom>
            <a:avLst/>
            <a:gdLst/>
            <a:ahLst/>
            <a:cxnLst/>
            <a:rect l="l" t="t" r="r" b="b"/>
            <a:pathLst>
              <a:path w="139636" h="139636">
                <a:moveTo>
                  <a:pt x="69818" y="139636"/>
                </a:moveTo>
                <a:cubicBezTo>
                  <a:pt x="108352" y="139636"/>
                  <a:pt x="139636" y="108352"/>
                  <a:pt x="139636" y="69818"/>
                </a:cubicBezTo>
                <a:cubicBezTo>
                  <a:pt x="139636" y="31284"/>
                  <a:pt x="108352" y="0"/>
                  <a:pt x="69818" y="0"/>
                </a:cubicBezTo>
                <a:cubicBezTo>
                  <a:pt x="31284" y="0"/>
                  <a:pt x="0" y="31284"/>
                  <a:pt x="0" y="69818"/>
                </a:cubicBezTo>
                <a:cubicBezTo>
                  <a:pt x="0" y="108352"/>
                  <a:pt x="31284" y="139636"/>
                  <a:pt x="69818" y="139636"/>
                </a:cubicBezTo>
                <a:close/>
                <a:moveTo>
                  <a:pt x="61091" y="43636"/>
                </a:moveTo>
                <a:cubicBezTo>
                  <a:pt x="61091" y="38820"/>
                  <a:pt x="65001" y="34909"/>
                  <a:pt x="69818" y="34909"/>
                </a:cubicBezTo>
                <a:cubicBezTo>
                  <a:pt x="74635" y="34909"/>
                  <a:pt x="78545" y="38820"/>
                  <a:pt x="78545" y="43636"/>
                </a:cubicBezTo>
                <a:cubicBezTo>
                  <a:pt x="78545" y="48453"/>
                  <a:pt x="74635" y="52364"/>
                  <a:pt x="69818" y="52364"/>
                </a:cubicBezTo>
                <a:cubicBezTo>
                  <a:pt x="65001" y="52364"/>
                  <a:pt x="61091" y="48453"/>
                  <a:pt x="61091" y="43636"/>
                </a:cubicBezTo>
                <a:close/>
                <a:moveTo>
                  <a:pt x="58909" y="61091"/>
                </a:moveTo>
                <a:lnTo>
                  <a:pt x="72000" y="61091"/>
                </a:lnTo>
                <a:cubicBezTo>
                  <a:pt x="75627" y="61091"/>
                  <a:pt x="78545" y="64009"/>
                  <a:pt x="78545" y="67636"/>
                </a:cubicBezTo>
                <a:lnTo>
                  <a:pt x="78545" y="91636"/>
                </a:lnTo>
                <a:lnTo>
                  <a:pt x="80727" y="91636"/>
                </a:lnTo>
                <a:cubicBezTo>
                  <a:pt x="84355" y="91636"/>
                  <a:pt x="87273" y="94555"/>
                  <a:pt x="87273" y="98182"/>
                </a:cubicBezTo>
                <a:cubicBezTo>
                  <a:pt x="87273" y="101809"/>
                  <a:pt x="84355" y="104727"/>
                  <a:pt x="80727" y="104727"/>
                </a:cubicBezTo>
                <a:lnTo>
                  <a:pt x="58909" y="104727"/>
                </a:lnTo>
                <a:cubicBezTo>
                  <a:pt x="55282" y="104727"/>
                  <a:pt x="52364" y="101809"/>
                  <a:pt x="52364" y="98182"/>
                </a:cubicBezTo>
                <a:cubicBezTo>
                  <a:pt x="52364" y="94555"/>
                  <a:pt x="55282" y="91636"/>
                  <a:pt x="58909" y="91636"/>
                </a:cubicBezTo>
                <a:lnTo>
                  <a:pt x="65455" y="91636"/>
                </a:lnTo>
                <a:lnTo>
                  <a:pt x="65455" y="74182"/>
                </a:lnTo>
                <a:lnTo>
                  <a:pt x="58909" y="74182"/>
                </a:lnTo>
                <a:cubicBezTo>
                  <a:pt x="55282" y="74182"/>
                  <a:pt x="52364" y="71264"/>
                  <a:pt x="52364" y="67636"/>
                </a:cubicBezTo>
                <a:cubicBezTo>
                  <a:pt x="52364" y="64009"/>
                  <a:pt x="55282" y="61091"/>
                  <a:pt x="58909" y="61091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894524" y="3631781"/>
            <a:ext cx="4743295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以KV Cache为主要可增长项的场景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37068" y="987418"/>
            <a:ext cx="5611636" cy="3770182"/>
          </a:xfrm>
          <a:custGeom>
            <a:avLst/>
            <a:gdLst/>
            <a:ahLst/>
            <a:cxnLst/>
            <a:rect l="l" t="t" r="r" b="b"/>
            <a:pathLst>
              <a:path w="5611636" h="3770182">
                <a:moveTo>
                  <a:pt x="104736" y="0"/>
                </a:moveTo>
                <a:lnTo>
                  <a:pt x="5506901" y="0"/>
                </a:lnTo>
                <a:cubicBezTo>
                  <a:pt x="5564745" y="0"/>
                  <a:pt x="5611636" y="46892"/>
                  <a:pt x="5611636" y="104736"/>
                </a:cubicBezTo>
                <a:lnTo>
                  <a:pt x="5611636" y="3665446"/>
                </a:lnTo>
                <a:cubicBezTo>
                  <a:pt x="5611636" y="3723251"/>
                  <a:pt x="5564706" y="3770182"/>
                  <a:pt x="5506901" y="3770182"/>
                </a:cubicBezTo>
                <a:lnTo>
                  <a:pt x="104736" y="3770182"/>
                </a:lnTo>
                <a:cubicBezTo>
                  <a:pt x="46892" y="3770182"/>
                  <a:pt x="0" y="3723290"/>
                  <a:pt x="0" y="3665446"/>
                </a:cubicBezTo>
                <a:lnTo>
                  <a:pt x="0" y="104736"/>
                </a:lnTo>
                <a:cubicBezTo>
                  <a:pt x="0" y="46930"/>
                  <a:pt x="46930" y="0"/>
                  <a:pt x="104736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6394159" y="1196872"/>
            <a:ext cx="5297455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模型配置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450886" y="1655054"/>
            <a:ext cx="5184000" cy="462545"/>
          </a:xfrm>
          <a:custGeom>
            <a:avLst/>
            <a:gdLst/>
            <a:ahLst/>
            <a:cxnLst/>
            <a:rect l="l" t="t" r="r" b="b"/>
            <a:pathLst>
              <a:path w="5184000" h="462545">
                <a:moveTo>
                  <a:pt x="69817" y="0"/>
                </a:moveTo>
                <a:lnTo>
                  <a:pt x="5114183" y="0"/>
                </a:lnTo>
                <a:cubicBezTo>
                  <a:pt x="5152742" y="0"/>
                  <a:pt x="5184000" y="31258"/>
                  <a:pt x="5184000" y="69817"/>
                </a:cubicBezTo>
                <a:lnTo>
                  <a:pt x="5184000" y="392729"/>
                </a:lnTo>
                <a:cubicBezTo>
                  <a:pt x="5184000" y="431287"/>
                  <a:pt x="5152742" y="462545"/>
                  <a:pt x="5114183" y="462545"/>
                </a:cubicBezTo>
                <a:lnTo>
                  <a:pt x="69817" y="462545"/>
                </a:lnTo>
                <a:cubicBezTo>
                  <a:pt x="31284" y="462545"/>
                  <a:pt x="0" y="431262"/>
                  <a:pt x="0" y="392729"/>
                </a:cubicBezTo>
                <a:lnTo>
                  <a:pt x="0" y="69817"/>
                </a:lnTo>
                <a:cubicBezTo>
                  <a:pt x="0" y="31284"/>
                  <a:pt x="31284" y="0"/>
                  <a:pt x="698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6559977" y="1781599"/>
            <a:ext cx="349091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597705" y="1764145"/>
            <a:ext cx="1003636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Qwen3-0.6B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50886" y="2231054"/>
            <a:ext cx="5184000" cy="462545"/>
          </a:xfrm>
          <a:custGeom>
            <a:avLst/>
            <a:gdLst/>
            <a:ahLst/>
            <a:cxnLst/>
            <a:rect l="l" t="t" r="r" b="b"/>
            <a:pathLst>
              <a:path w="5184000" h="462545">
                <a:moveTo>
                  <a:pt x="69817" y="0"/>
                </a:moveTo>
                <a:lnTo>
                  <a:pt x="5114183" y="0"/>
                </a:lnTo>
                <a:cubicBezTo>
                  <a:pt x="5152742" y="0"/>
                  <a:pt x="5184000" y="31258"/>
                  <a:pt x="5184000" y="69817"/>
                </a:cubicBezTo>
                <a:lnTo>
                  <a:pt x="5184000" y="392729"/>
                </a:lnTo>
                <a:cubicBezTo>
                  <a:pt x="5184000" y="431287"/>
                  <a:pt x="5152742" y="462545"/>
                  <a:pt x="5114183" y="462545"/>
                </a:cubicBezTo>
                <a:lnTo>
                  <a:pt x="69817" y="462545"/>
                </a:lnTo>
                <a:cubicBezTo>
                  <a:pt x="31284" y="462545"/>
                  <a:pt x="0" y="431262"/>
                  <a:pt x="0" y="392729"/>
                </a:cubicBezTo>
                <a:lnTo>
                  <a:pt x="0" y="69817"/>
                </a:lnTo>
                <a:cubicBezTo>
                  <a:pt x="0" y="31284"/>
                  <a:pt x="31284" y="0"/>
                  <a:pt x="698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6559977" y="2357599"/>
            <a:ext cx="349091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精度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173295" y="2340145"/>
            <a:ext cx="427636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BF16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50886" y="2807054"/>
            <a:ext cx="5184000" cy="462545"/>
          </a:xfrm>
          <a:custGeom>
            <a:avLst/>
            <a:gdLst/>
            <a:ahLst/>
            <a:cxnLst/>
            <a:rect l="l" t="t" r="r" b="b"/>
            <a:pathLst>
              <a:path w="5184000" h="462545">
                <a:moveTo>
                  <a:pt x="69817" y="0"/>
                </a:moveTo>
                <a:lnTo>
                  <a:pt x="5114183" y="0"/>
                </a:lnTo>
                <a:cubicBezTo>
                  <a:pt x="5152742" y="0"/>
                  <a:pt x="5184000" y="31258"/>
                  <a:pt x="5184000" y="69817"/>
                </a:cubicBezTo>
                <a:lnTo>
                  <a:pt x="5184000" y="392729"/>
                </a:lnTo>
                <a:cubicBezTo>
                  <a:pt x="5184000" y="431287"/>
                  <a:pt x="5152742" y="462545"/>
                  <a:pt x="5114183" y="462545"/>
                </a:cubicBezTo>
                <a:lnTo>
                  <a:pt x="69817" y="462545"/>
                </a:lnTo>
                <a:cubicBezTo>
                  <a:pt x="31284" y="462545"/>
                  <a:pt x="0" y="431262"/>
                  <a:pt x="0" y="392729"/>
                </a:cubicBezTo>
                <a:lnTo>
                  <a:pt x="0" y="69817"/>
                </a:lnTo>
                <a:cubicBezTo>
                  <a:pt x="0" y="31284"/>
                  <a:pt x="31284" y="0"/>
                  <a:pt x="698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559977" y="2933599"/>
            <a:ext cx="628364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权重显存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766250" y="2916145"/>
            <a:ext cx="837818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1.12 GiB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50886" y="3383054"/>
            <a:ext cx="5184000" cy="462545"/>
          </a:xfrm>
          <a:custGeom>
            <a:avLst/>
            <a:gdLst/>
            <a:ahLst/>
            <a:cxnLst/>
            <a:rect l="l" t="t" r="r" b="b"/>
            <a:pathLst>
              <a:path w="5184000" h="462545">
                <a:moveTo>
                  <a:pt x="69817" y="0"/>
                </a:moveTo>
                <a:lnTo>
                  <a:pt x="5114183" y="0"/>
                </a:lnTo>
                <a:cubicBezTo>
                  <a:pt x="5152742" y="0"/>
                  <a:pt x="5184000" y="31258"/>
                  <a:pt x="5184000" y="69817"/>
                </a:cubicBezTo>
                <a:lnTo>
                  <a:pt x="5184000" y="392729"/>
                </a:lnTo>
                <a:cubicBezTo>
                  <a:pt x="5184000" y="431287"/>
                  <a:pt x="5152742" y="462545"/>
                  <a:pt x="5114183" y="462545"/>
                </a:cubicBezTo>
                <a:lnTo>
                  <a:pt x="69817" y="462545"/>
                </a:lnTo>
                <a:cubicBezTo>
                  <a:pt x="31284" y="462545"/>
                  <a:pt x="0" y="431262"/>
                  <a:pt x="0" y="392729"/>
                </a:cubicBezTo>
                <a:lnTo>
                  <a:pt x="0" y="69817"/>
                </a:lnTo>
                <a:cubicBezTo>
                  <a:pt x="0" y="31284"/>
                  <a:pt x="31284" y="0"/>
                  <a:pt x="698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559977" y="3509599"/>
            <a:ext cx="907636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系统开销预留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860818" y="3492145"/>
            <a:ext cx="741818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1.4 GiB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55250" y="3963418"/>
            <a:ext cx="5175273" cy="576000"/>
          </a:xfrm>
          <a:custGeom>
            <a:avLst/>
            <a:gdLst/>
            <a:ahLst/>
            <a:cxnLst/>
            <a:rect l="l" t="t" r="r" b="b"/>
            <a:pathLst>
              <a:path w="5175273" h="576000">
                <a:moveTo>
                  <a:pt x="69817" y="0"/>
                </a:moveTo>
                <a:lnTo>
                  <a:pt x="5105456" y="0"/>
                </a:lnTo>
                <a:cubicBezTo>
                  <a:pt x="5144015" y="0"/>
                  <a:pt x="5175273" y="31258"/>
                  <a:pt x="5175273" y="69817"/>
                </a:cubicBezTo>
                <a:lnTo>
                  <a:pt x="5175273" y="506183"/>
                </a:lnTo>
                <a:cubicBezTo>
                  <a:pt x="5175273" y="544742"/>
                  <a:pt x="5144015" y="576000"/>
                  <a:pt x="5105456" y="576000"/>
                </a:cubicBezTo>
                <a:lnTo>
                  <a:pt x="69817" y="576000"/>
                </a:lnTo>
                <a:cubicBezTo>
                  <a:pt x="31284" y="576000"/>
                  <a:pt x="0" y="544716"/>
                  <a:pt x="0" y="506183"/>
                </a:cubicBezTo>
                <a:lnTo>
                  <a:pt x="0" y="69817"/>
                </a:lnTo>
                <a:cubicBezTo>
                  <a:pt x="0" y="31258"/>
                  <a:pt x="31258" y="0"/>
                  <a:pt x="69817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10000"/>
                </a:srgbClr>
              </a:gs>
            </a:gsLst>
            <a:lin ang="0" scaled="1"/>
          </a:gra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6603614" y="4129236"/>
            <a:ext cx="706909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可用显存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512955" y="4111781"/>
            <a:ext cx="1073455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9" dirty="0">
                <a:solidFill>
                  <a:srgbClr val="B89A6A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37.48 GiB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53455" y="4866314"/>
            <a:ext cx="11485091" cy="1824000"/>
          </a:xfrm>
          <a:custGeom>
            <a:avLst/>
            <a:gdLst/>
            <a:ahLst/>
            <a:cxnLst/>
            <a:rect l="l" t="t" r="r" b="b"/>
            <a:pathLst>
              <a:path w="11485091" h="1824000">
                <a:moveTo>
                  <a:pt x="104734" y="0"/>
                </a:moveTo>
                <a:lnTo>
                  <a:pt x="11380357" y="0"/>
                </a:lnTo>
                <a:cubicBezTo>
                  <a:pt x="11438200" y="0"/>
                  <a:pt x="11485091" y="46891"/>
                  <a:pt x="11485091" y="104734"/>
                </a:cubicBezTo>
                <a:lnTo>
                  <a:pt x="11485091" y="1719266"/>
                </a:lnTo>
                <a:cubicBezTo>
                  <a:pt x="11485091" y="1777109"/>
                  <a:pt x="11438200" y="1824000"/>
                  <a:pt x="11380357" y="1824000"/>
                </a:cubicBezTo>
                <a:lnTo>
                  <a:pt x="104734" y="1824000"/>
                </a:lnTo>
                <a:cubicBezTo>
                  <a:pt x="46891" y="1824000"/>
                  <a:pt x="0" y="1777109"/>
                  <a:pt x="0" y="1719266"/>
                </a:cubicBezTo>
                <a:lnTo>
                  <a:pt x="0" y="104734"/>
                </a:lnTo>
                <a:cubicBezTo>
                  <a:pt x="0" y="46930"/>
                  <a:pt x="46930" y="0"/>
                  <a:pt x="104734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Shape 32"/>
          <p:cNvSpPr/>
          <p:nvPr/>
        </p:nvSpPr>
        <p:spPr>
          <a:xfrm>
            <a:off x="634909" y="5115041"/>
            <a:ext cx="196364" cy="261818"/>
          </a:xfrm>
          <a:custGeom>
            <a:avLst/>
            <a:gdLst/>
            <a:ahLst/>
            <a:cxnLst/>
            <a:rect l="l" t="t" r="r" b="b"/>
            <a:pathLst>
              <a:path w="196364" h="261818">
                <a:moveTo>
                  <a:pt x="32727" y="0"/>
                </a:moveTo>
                <a:cubicBezTo>
                  <a:pt x="14676" y="0"/>
                  <a:pt x="0" y="14676"/>
                  <a:pt x="0" y="32727"/>
                </a:cubicBezTo>
                <a:lnTo>
                  <a:pt x="0" y="229091"/>
                </a:lnTo>
                <a:cubicBezTo>
                  <a:pt x="0" y="247142"/>
                  <a:pt x="14676" y="261818"/>
                  <a:pt x="32727" y="261818"/>
                </a:cubicBezTo>
                <a:lnTo>
                  <a:pt x="163636" y="261818"/>
                </a:lnTo>
                <a:cubicBezTo>
                  <a:pt x="181688" y="261818"/>
                  <a:pt x="196364" y="247142"/>
                  <a:pt x="196364" y="229091"/>
                </a:cubicBezTo>
                <a:lnTo>
                  <a:pt x="196364" y="32727"/>
                </a:lnTo>
                <a:cubicBezTo>
                  <a:pt x="196364" y="14676"/>
                  <a:pt x="181688" y="0"/>
                  <a:pt x="163636" y="0"/>
                </a:cubicBezTo>
                <a:lnTo>
                  <a:pt x="32727" y="0"/>
                </a:lnTo>
                <a:close/>
                <a:moveTo>
                  <a:pt x="49091" y="32727"/>
                </a:moveTo>
                <a:lnTo>
                  <a:pt x="147273" y="32727"/>
                </a:lnTo>
                <a:cubicBezTo>
                  <a:pt x="156324" y="32727"/>
                  <a:pt x="163636" y="40040"/>
                  <a:pt x="163636" y="49091"/>
                </a:cubicBezTo>
                <a:lnTo>
                  <a:pt x="163636" y="65455"/>
                </a:lnTo>
                <a:cubicBezTo>
                  <a:pt x="163636" y="74506"/>
                  <a:pt x="156324" y="81818"/>
                  <a:pt x="147273" y="81818"/>
                </a:cubicBezTo>
                <a:lnTo>
                  <a:pt x="49091" y="81818"/>
                </a:lnTo>
                <a:cubicBezTo>
                  <a:pt x="40040" y="81818"/>
                  <a:pt x="32727" y="74506"/>
                  <a:pt x="32727" y="65455"/>
                </a:cubicBezTo>
                <a:lnTo>
                  <a:pt x="32727" y="49091"/>
                </a:lnTo>
                <a:cubicBezTo>
                  <a:pt x="32727" y="40040"/>
                  <a:pt x="40040" y="32727"/>
                  <a:pt x="49091" y="32727"/>
                </a:cubicBezTo>
                <a:close/>
                <a:moveTo>
                  <a:pt x="57273" y="118636"/>
                </a:moveTo>
                <a:cubicBezTo>
                  <a:pt x="57273" y="125410"/>
                  <a:pt x="51774" y="130909"/>
                  <a:pt x="45000" y="130909"/>
                </a:cubicBezTo>
                <a:cubicBezTo>
                  <a:pt x="38226" y="130909"/>
                  <a:pt x="32727" y="125410"/>
                  <a:pt x="32727" y="118636"/>
                </a:cubicBezTo>
                <a:cubicBezTo>
                  <a:pt x="32727" y="111863"/>
                  <a:pt x="38226" y="106364"/>
                  <a:pt x="45000" y="106364"/>
                </a:cubicBezTo>
                <a:cubicBezTo>
                  <a:pt x="51774" y="106364"/>
                  <a:pt x="57273" y="111863"/>
                  <a:pt x="57273" y="118636"/>
                </a:cubicBezTo>
                <a:close/>
                <a:moveTo>
                  <a:pt x="98182" y="130909"/>
                </a:moveTo>
                <a:cubicBezTo>
                  <a:pt x="91408" y="130909"/>
                  <a:pt x="85909" y="125410"/>
                  <a:pt x="85909" y="118636"/>
                </a:cubicBezTo>
                <a:cubicBezTo>
                  <a:pt x="85909" y="111863"/>
                  <a:pt x="91408" y="106364"/>
                  <a:pt x="98182" y="106364"/>
                </a:cubicBezTo>
                <a:cubicBezTo>
                  <a:pt x="104955" y="106364"/>
                  <a:pt x="110455" y="111863"/>
                  <a:pt x="110455" y="118636"/>
                </a:cubicBezTo>
                <a:cubicBezTo>
                  <a:pt x="110455" y="125410"/>
                  <a:pt x="104955" y="130909"/>
                  <a:pt x="98182" y="130909"/>
                </a:cubicBezTo>
                <a:close/>
                <a:moveTo>
                  <a:pt x="163636" y="118636"/>
                </a:moveTo>
                <a:cubicBezTo>
                  <a:pt x="163636" y="125410"/>
                  <a:pt x="158137" y="130909"/>
                  <a:pt x="151364" y="130909"/>
                </a:cubicBezTo>
                <a:cubicBezTo>
                  <a:pt x="144590" y="130909"/>
                  <a:pt x="139091" y="125410"/>
                  <a:pt x="139091" y="118636"/>
                </a:cubicBezTo>
                <a:cubicBezTo>
                  <a:pt x="139091" y="111863"/>
                  <a:pt x="144590" y="106364"/>
                  <a:pt x="151364" y="106364"/>
                </a:cubicBezTo>
                <a:cubicBezTo>
                  <a:pt x="158137" y="106364"/>
                  <a:pt x="163636" y="111863"/>
                  <a:pt x="163636" y="118636"/>
                </a:cubicBezTo>
                <a:close/>
                <a:moveTo>
                  <a:pt x="45000" y="180000"/>
                </a:moveTo>
                <a:cubicBezTo>
                  <a:pt x="38226" y="180000"/>
                  <a:pt x="32727" y="174501"/>
                  <a:pt x="32727" y="167727"/>
                </a:cubicBezTo>
                <a:cubicBezTo>
                  <a:pt x="32727" y="160954"/>
                  <a:pt x="38226" y="155455"/>
                  <a:pt x="45000" y="155455"/>
                </a:cubicBezTo>
                <a:cubicBezTo>
                  <a:pt x="51774" y="155455"/>
                  <a:pt x="57273" y="160954"/>
                  <a:pt x="57273" y="167727"/>
                </a:cubicBezTo>
                <a:cubicBezTo>
                  <a:pt x="57273" y="174501"/>
                  <a:pt x="51774" y="180000"/>
                  <a:pt x="45000" y="180000"/>
                </a:cubicBezTo>
                <a:close/>
                <a:moveTo>
                  <a:pt x="110455" y="167727"/>
                </a:moveTo>
                <a:cubicBezTo>
                  <a:pt x="110455" y="174501"/>
                  <a:pt x="104955" y="180000"/>
                  <a:pt x="98182" y="180000"/>
                </a:cubicBezTo>
                <a:cubicBezTo>
                  <a:pt x="91408" y="180000"/>
                  <a:pt x="85909" y="174501"/>
                  <a:pt x="85909" y="167727"/>
                </a:cubicBezTo>
                <a:cubicBezTo>
                  <a:pt x="85909" y="160954"/>
                  <a:pt x="91408" y="155455"/>
                  <a:pt x="98182" y="155455"/>
                </a:cubicBezTo>
                <a:cubicBezTo>
                  <a:pt x="104955" y="155455"/>
                  <a:pt x="110455" y="160954"/>
                  <a:pt x="110455" y="167727"/>
                </a:cubicBezTo>
                <a:close/>
                <a:moveTo>
                  <a:pt x="151364" y="180000"/>
                </a:moveTo>
                <a:cubicBezTo>
                  <a:pt x="144590" y="180000"/>
                  <a:pt x="139091" y="174501"/>
                  <a:pt x="139091" y="167727"/>
                </a:cubicBezTo>
                <a:cubicBezTo>
                  <a:pt x="139091" y="160954"/>
                  <a:pt x="144590" y="155455"/>
                  <a:pt x="151364" y="155455"/>
                </a:cubicBezTo>
                <a:cubicBezTo>
                  <a:pt x="158137" y="155455"/>
                  <a:pt x="163636" y="160954"/>
                  <a:pt x="163636" y="167727"/>
                </a:cubicBezTo>
                <a:cubicBezTo>
                  <a:pt x="163636" y="174501"/>
                  <a:pt x="158137" y="180000"/>
                  <a:pt x="151364" y="180000"/>
                </a:cubicBezTo>
                <a:close/>
                <a:moveTo>
                  <a:pt x="32727" y="216818"/>
                </a:moveTo>
                <a:cubicBezTo>
                  <a:pt x="32727" y="210017"/>
                  <a:pt x="38199" y="204545"/>
                  <a:pt x="45000" y="204545"/>
                </a:cubicBezTo>
                <a:lnTo>
                  <a:pt x="102273" y="204545"/>
                </a:lnTo>
                <a:cubicBezTo>
                  <a:pt x="109074" y="204545"/>
                  <a:pt x="114545" y="210017"/>
                  <a:pt x="114545" y="216818"/>
                </a:cubicBezTo>
                <a:cubicBezTo>
                  <a:pt x="114545" y="223619"/>
                  <a:pt x="109074" y="229091"/>
                  <a:pt x="102273" y="229091"/>
                </a:cubicBezTo>
                <a:lnTo>
                  <a:pt x="45000" y="229091"/>
                </a:lnTo>
                <a:cubicBezTo>
                  <a:pt x="38199" y="229091"/>
                  <a:pt x="32727" y="223619"/>
                  <a:pt x="32727" y="216818"/>
                </a:cubicBezTo>
                <a:close/>
                <a:moveTo>
                  <a:pt x="151364" y="204545"/>
                </a:moveTo>
                <a:cubicBezTo>
                  <a:pt x="158165" y="204545"/>
                  <a:pt x="163636" y="210017"/>
                  <a:pt x="163636" y="216818"/>
                </a:cubicBezTo>
                <a:cubicBezTo>
                  <a:pt x="163636" y="223619"/>
                  <a:pt x="158165" y="229091"/>
                  <a:pt x="151364" y="229091"/>
                </a:cubicBezTo>
                <a:cubicBezTo>
                  <a:pt x="144563" y="229091"/>
                  <a:pt x="139091" y="223619"/>
                  <a:pt x="139091" y="216818"/>
                </a:cubicBezTo>
                <a:cubicBezTo>
                  <a:pt x="139091" y="210017"/>
                  <a:pt x="144563" y="204545"/>
                  <a:pt x="151364" y="20454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1034182" y="5080132"/>
            <a:ext cx="10682182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静态门槛计算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34182" y="5429223"/>
            <a:ext cx="3438545" cy="1047273"/>
          </a:xfrm>
          <a:custGeom>
            <a:avLst/>
            <a:gdLst/>
            <a:ahLst/>
            <a:cxnLst/>
            <a:rect l="l" t="t" r="r" b="b"/>
            <a:pathLst>
              <a:path w="3438545" h="1047273">
                <a:moveTo>
                  <a:pt x="69822" y="0"/>
                </a:moveTo>
                <a:lnTo>
                  <a:pt x="3368724" y="0"/>
                </a:lnTo>
                <a:cubicBezTo>
                  <a:pt x="3407285" y="0"/>
                  <a:pt x="3438545" y="31260"/>
                  <a:pt x="3438545" y="69822"/>
                </a:cubicBezTo>
                <a:lnTo>
                  <a:pt x="3438545" y="977451"/>
                </a:lnTo>
                <a:cubicBezTo>
                  <a:pt x="3438545" y="1016012"/>
                  <a:pt x="3407285" y="1047273"/>
                  <a:pt x="3368724" y="1047273"/>
                </a:cubicBezTo>
                <a:lnTo>
                  <a:pt x="69822" y="1047273"/>
                </a:lnTo>
                <a:cubicBezTo>
                  <a:pt x="31260" y="1047273"/>
                  <a:pt x="0" y="1016012"/>
                  <a:pt x="0" y="977451"/>
                </a:cubicBezTo>
                <a:lnTo>
                  <a:pt x="0" y="69822"/>
                </a:lnTo>
                <a:cubicBezTo>
                  <a:pt x="0" y="31286"/>
                  <a:pt x="31286" y="0"/>
                  <a:pt x="6982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1138909" y="5568859"/>
            <a:ext cx="3229091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GPU总显存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21455" y="5848132"/>
            <a:ext cx="3264000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 GiB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611818" y="5429223"/>
            <a:ext cx="3438545" cy="1047273"/>
          </a:xfrm>
          <a:custGeom>
            <a:avLst/>
            <a:gdLst/>
            <a:ahLst/>
            <a:cxnLst/>
            <a:rect l="l" t="t" r="r" b="b"/>
            <a:pathLst>
              <a:path w="3438545" h="1047273">
                <a:moveTo>
                  <a:pt x="69822" y="0"/>
                </a:moveTo>
                <a:lnTo>
                  <a:pt x="3368724" y="0"/>
                </a:lnTo>
                <a:cubicBezTo>
                  <a:pt x="3407285" y="0"/>
                  <a:pt x="3438545" y="31260"/>
                  <a:pt x="3438545" y="69822"/>
                </a:cubicBezTo>
                <a:lnTo>
                  <a:pt x="3438545" y="977451"/>
                </a:lnTo>
                <a:cubicBezTo>
                  <a:pt x="3438545" y="1016012"/>
                  <a:pt x="3407285" y="1047273"/>
                  <a:pt x="3368724" y="1047273"/>
                </a:cubicBezTo>
                <a:lnTo>
                  <a:pt x="69822" y="1047273"/>
                </a:lnTo>
                <a:cubicBezTo>
                  <a:pt x="31260" y="1047273"/>
                  <a:pt x="0" y="1016012"/>
                  <a:pt x="0" y="977451"/>
                </a:cubicBezTo>
                <a:lnTo>
                  <a:pt x="0" y="69822"/>
                </a:lnTo>
                <a:cubicBezTo>
                  <a:pt x="0" y="31286"/>
                  <a:pt x="31286" y="0"/>
                  <a:pt x="6982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4716545" y="5568859"/>
            <a:ext cx="3229091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静态占用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699091" y="5848132"/>
            <a:ext cx="3264000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- 2.52 GiB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720909" y="6162314"/>
            <a:ext cx="3220364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 + 开销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193886" y="5433586"/>
            <a:ext cx="3429818" cy="1038545"/>
          </a:xfrm>
          <a:custGeom>
            <a:avLst/>
            <a:gdLst/>
            <a:ahLst/>
            <a:cxnLst/>
            <a:rect l="l" t="t" r="r" b="b"/>
            <a:pathLst>
              <a:path w="3429818" h="1038545">
                <a:moveTo>
                  <a:pt x="69821" y="0"/>
                </a:moveTo>
                <a:lnTo>
                  <a:pt x="3359997" y="0"/>
                </a:lnTo>
                <a:cubicBezTo>
                  <a:pt x="3398558" y="0"/>
                  <a:pt x="3429818" y="31260"/>
                  <a:pt x="3429818" y="69821"/>
                </a:cubicBezTo>
                <a:lnTo>
                  <a:pt x="3429818" y="968724"/>
                </a:lnTo>
                <a:cubicBezTo>
                  <a:pt x="3429818" y="1007285"/>
                  <a:pt x="3398558" y="1038545"/>
                  <a:pt x="3359997" y="1038545"/>
                </a:cubicBezTo>
                <a:lnTo>
                  <a:pt x="69821" y="1038545"/>
                </a:lnTo>
                <a:cubicBezTo>
                  <a:pt x="31260" y="1038545"/>
                  <a:pt x="0" y="1007285"/>
                  <a:pt x="0" y="968724"/>
                </a:cubicBezTo>
                <a:lnTo>
                  <a:pt x="0" y="69821"/>
                </a:lnTo>
                <a:cubicBezTo>
                  <a:pt x="0" y="31260"/>
                  <a:pt x="31260" y="0"/>
                  <a:pt x="69821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302977" y="5577586"/>
            <a:ext cx="3211636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可用KV Cache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285523" y="5856859"/>
            <a:ext cx="3246545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9" b="1" dirty="0">
                <a:solidFill>
                  <a:srgbClr val="B89A6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37.48 GiB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8588" y="358588"/>
            <a:ext cx="358588" cy="358588"/>
          </a:xfrm>
          <a:custGeom>
            <a:avLst/>
            <a:gdLst/>
            <a:ahLst/>
            <a:cxnLst/>
            <a:rect l="l" t="t" r="r" b="b"/>
            <a:pathLst>
              <a:path w="358588" h="358588">
                <a:moveTo>
                  <a:pt x="71718" y="0"/>
                </a:moveTo>
                <a:lnTo>
                  <a:pt x="286871" y="0"/>
                </a:lnTo>
                <a:cubicBezTo>
                  <a:pt x="326479" y="0"/>
                  <a:pt x="358588" y="32109"/>
                  <a:pt x="358588" y="71718"/>
                </a:cubicBezTo>
                <a:lnTo>
                  <a:pt x="358588" y="286871"/>
                </a:lnTo>
                <a:cubicBezTo>
                  <a:pt x="358588" y="326479"/>
                  <a:pt x="326479" y="358588"/>
                  <a:pt x="286871" y="358588"/>
                </a:cubicBezTo>
                <a:lnTo>
                  <a:pt x="71718" y="358588"/>
                </a:lnTo>
                <a:cubicBezTo>
                  <a:pt x="32109" y="358588"/>
                  <a:pt x="0" y="326479"/>
                  <a:pt x="0" y="286871"/>
                </a:cubicBezTo>
                <a:lnTo>
                  <a:pt x="0" y="71718"/>
                </a:lnTo>
                <a:cubicBezTo>
                  <a:pt x="0" y="32136"/>
                  <a:pt x="32136" y="0"/>
                  <a:pt x="71718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42632" y="412376"/>
            <a:ext cx="268941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1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24753" y="358588"/>
            <a:ext cx="3388659" cy="35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1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并发与长度的约束计算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8588" y="824753"/>
            <a:ext cx="11474824" cy="35859"/>
          </a:xfrm>
          <a:custGeom>
            <a:avLst/>
            <a:gdLst/>
            <a:ahLst/>
            <a:cxnLst/>
            <a:rect l="l" t="t" r="r" b="b"/>
            <a:pathLst>
              <a:path w="11474824" h="35859">
                <a:moveTo>
                  <a:pt x="0" y="0"/>
                </a:moveTo>
                <a:lnTo>
                  <a:pt x="11474824" y="0"/>
                </a:lnTo>
                <a:lnTo>
                  <a:pt x="11474824" y="35859"/>
                </a:lnTo>
                <a:lnTo>
                  <a:pt x="0" y="358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63071" y="1114145"/>
            <a:ext cx="11465859" cy="4536141"/>
          </a:xfrm>
          <a:custGeom>
            <a:avLst/>
            <a:gdLst/>
            <a:ahLst/>
            <a:cxnLst/>
            <a:rect l="l" t="t" r="r" b="b"/>
            <a:pathLst>
              <a:path w="11465859" h="4536141">
                <a:moveTo>
                  <a:pt x="107597" y="0"/>
                </a:moveTo>
                <a:lnTo>
                  <a:pt x="11358262" y="0"/>
                </a:lnTo>
                <a:cubicBezTo>
                  <a:pt x="11417686" y="0"/>
                  <a:pt x="11465859" y="48173"/>
                  <a:pt x="11465859" y="107597"/>
                </a:cubicBezTo>
                <a:lnTo>
                  <a:pt x="11465859" y="4428544"/>
                </a:lnTo>
                <a:cubicBezTo>
                  <a:pt x="11465859" y="4487968"/>
                  <a:pt x="11417686" y="4536141"/>
                  <a:pt x="11358262" y="4536141"/>
                </a:cubicBezTo>
                <a:lnTo>
                  <a:pt x="107597" y="4536141"/>
                </a:lnTo>
                <a:cubicBezTo>
                  <a:pt x="48173" y="4536141"/>
                  <a:pt x="0" y="4487968"/>
                  <a:pt x="0" y="4428544"/>
                </a:cubicBezTo>
                <a:lnTo>
                  <a:pt x="0" y="107597"/>
                </a:lnTo>
                <a:cubicBezTo>
                  <a:pt x="0" y="48173"/>
                  <a:pt x="48173" y="0"/>
                  <a:pt x="10759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587188" y="1405498"/>
            <a:ext cx="11017624" cy="322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1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最大Token容量计算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4082" y="1871663"/>
            <a:ext cx="10963835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用可用于KV的显存预算除以单Token KV来估算可容纳的Token总量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8906" y="2342310"/>
            <a:ext cx="5289176" cy="1362635"/>
          </a:xfrm>
          <a:custGeom>
            <a:avLst/>
            <a:gdLst/>
            <a:ahLst/>
            <a:cxnLst/>
            <a:rect l="l" t="t" r="r" b="b"/>
            <a:pathLst>
              <a:path w="5289176" h="1362635">
                <a:moveTo>
                  <a:pt x="107580" y="0"/>
                </a:moveTo>
                <a:lnTo>
                  <a:pt x="5181596" y="0"/>
                </a:lnTo>
                <a:cubicBezTo>
                  <a:pt x="5241011" y="0"/>
                  <a:pt x="5289176" y="48165"/>
                  <a:pt x="5289176" y="107580"/>
                </a:cubicBezTo>
                <a:lnTo>
                  <a:pt x="5289176" y="1255055"/>
                </a:lnTo>
                <a:cubicBezTo>
                  <a:pt x="5289176" y="1314470"/>
                  <a:pt x="5241011" y="1362635"/>
                  <a:pt x="5181596" y="1362635"/>
                </a:cubicBezTo>
                <a:lnTo>
                  <a:pt x="107580" y="1362635"/>
                </a:lnTo>
                <a:cubicBezTo>
                  <a:pt x="48165" y="1362635"/>
                  <a:pt x="0" y="1314470"/>
                  <a:pt x="0" y="1255055"/>
                </a:cubicBezTo>
                <a:lnTo>
                  <a:pt x="0" y="107580"/>
                </a:lnTo>
                <a:cubicBezTo>
                  <a:pt x="0" y="48205"/>
                  <a:pt x="48205" y="0"/>
                  <a:pt x="10758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833718" y="2561945"/>
            <a:ext cx="4939553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2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计算公式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9"/>
              <p:cNvSpPr/>
              <p:nvPr/>
            </p:nvSpPr>
            <p:spPr>
              <a:xfrm>
                <a:off x="838200" y="2956392"/>
                <a:ext cx="4930588" cy="52891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71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1271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71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Token</m:t>
                      </m:r>
                      <m:r>
                        <a:rPr lang="en-US" altLang="zh-CN" sz="1271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71" b="0" dirty="0" smtClean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Capacity</m:t>
                      </m:r>
                      <m:r>
                        <a:rPr lang="en-US" altLang="zh-CN" sz="1271" b="0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1271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71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Available</m:t>
                          </m:r>
                          <m:r>
                            <a:rPr lang="en-US" altLang="zh-CN" sz="1271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71" b="0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Memory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271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71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Size</m:t>
                              </m:r>
                            </m:e>
                            <m:sub>
                              <m:r>
                                <a:rPr lang="en-US" altLang="zh-CN" sz="1271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𝐾𝑉</m:t>
                              </m:r>
                              <m:r>
                                <a:rPr lang="en-US" altLang="zh-CN" sz="1271" b="0" i="0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71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per</m:t>
                              </m:r>
                              <m:r>
                                <a:rPr lang="en-US" altLang="zh-CN" sz="1271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71" b="0" i="1" dirty="0">
                                  <a:solidFill>
                                    <a:srgbClr val="E0E2E5"/>
                                  </a:solidFill>
                                  <a:latin typeface="Cambria Math" panose="02040503050406030204" pitchFamily="18" charset="0"/>
                                </a:rPr>
                                <m:t>token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56392"/>
                <a:ext cx="4930588" cy="528918"/>
              </a:xfrm>
              <a:prstGeom prst="rect">
                <a:avLst/>
              </a:prstGeom>
              <a:blipFill>
                <a:blip r:embed="rId3"/>
                <a:stretch>
                  <a:fillRect b="-16279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10"/>
          <p:cNvSpPr/>
          <p:nvPr/>
        </p:nvSpPr>
        <p:spPr>
          <a:xfrm>
            <a:off x="6243918" y="2342310"/>
            <a:ext cx="5289176" cy="1362635"/>
          </a:xfrm>
          <a:custGeom>
            <a:avLst/>
            <a:gdLst/>
            <a:ahLst/>
            <a:cxnLst/>
            <a:rect l="l" t="t" r="r" b="b"/>
            <a:pathLst>
              <a:path w="5289176" h="1362635">
                <a:moveTo>
                  <a:pt x="107580" y="0"/>
                </a:moveTo>
                <a:lnTo>
                  <a:pt x="5181596" y="0"/>
                </a:lnTo>
                <a:cubicBezTo>
                  <a:pt x="5241011" y="0"/>
                  <a:pt x="5289176" y="48165"/>
                  <a:pt x="5289176" y="107580"/>
                </a:cubicBezTo>
                <a:lnTo>
                  <a:pt x="5289176" y="1255055"/>
                </a:lnTo>
                <a:cubicBezTo>
                  <a:pt x="5289176" y="1314470"/>
                  <a:pt x="5241011" y="1362635"/>
                  <a:pt x="5181596" y="1362635"/>
                </a:cubicBezTo>
                <a:lnTo>
                  <a:pt x="107580" y="1362635"/>
                </a:lnTo>
                <a:cubicBezTo>
                  <a:pt x="48165" y="1362635"/>
                  <a:pt x="0" y="1314470"/>
                  <a:pt x="0" y="1255055"/>
                </a:cubicBezTo>
                <a:lnTo>
                  <a:pt x="0" y="107580"/>
                </a:lnTo>
                <a:cubicBezTo>
                  <a:pt x="0" y="48205"/>
                  <a:pt x="48205" y="0"/>
                  <a:pt x="10758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6418729" y="2561945"/>
            <a:ext cx="4939553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2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代入数值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427694" y="2956392"/>
            <a:ext cx="4921624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9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可用显存：37.48 GiB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27694" y="3243263"/>
            <a:ext cx="4921624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9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单Token KV：57,344 Bytes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63388" y="3929063"/>
            <a:ext cx="10865224" cy="1425388"/>
          </a:xfrm>
          <a:custGeom>
            <a:avLst/>
            <a:gdLst/>
            <a:ahLst/>
            <a:cxnLst/>
            <a:rect l="l" t="t" r="r" b="b"/>
            <a:pathLst>
              <a:path w="10865224" h="1425388">
                <a:moveTo>
                  <a:pt x="107574" y="0"/>
                </a:moveTo>
                <a:lnTo>
                  <a:pt x="10757649" y="0"/>
                </a:lnTo>
                <a:cubicBezTo>
                  <a:pt x="10817061" y="0"/>
                  <a:pt x="10865224" y="48163"/>
                  <a:pt x="10865224" y="107574"/>
                </a:cubicBezTo>
                <a:lnTo>
                  <a:pt x="10865224" y="1317814"/>
                </a:lnTo>
                <a:cubicBezTo>
                  <a:pt x="10865224" y="1377226"/>
                  <a:pt x="10817061" y="1425388"/>
                  <a:pt x="10757649" y="1425388"/>
                </a:cubicBezTo>
                <a:lnTo>
                  <a:pt x="107574" y="1425388"/>
                </a:lnTo>
                <a:cubicBezTo>
                  <a:pt x="48163" y="1425388"/>
                  <a:pt x="0" y="1377226"/>
                  <a:pt x="0" y="1317814"/>
                </a:cubicBezTo>
                <a:lnTo>
                  <a:pt x="0" y="107574"/>
                </a:lnTo>
                <a:cubicBezTo>
                  <a:pt x="0" y="48202"/>
                  <a:pt x="48202" y="0"/>
                  <a:pt x="10757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914400" y="4224898"/>
            <a:ext cx="10363200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2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计算结果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16"/>
              <p:cNvSpPr/>
              <p:nvPr/>
            </p:nvSpPr>
            <p:spPr>
              <a:xfrm>
                <a:off x="891988" y="4619345"/>
                <a:ext cx="10408024" cy="43927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118" b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Max</m:t>
                      </m:r>
                      <m:r>
                        <a:rPr lang="en-US" altLang="zh-CN" sz="2118" b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118" b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Token</m:t>
                      </m:r>
                      <m:r>
                        <a:rPr lang="en-US" altLang="zh-CN" sz="2118" b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118" b="0" dirty="0" smtClean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Capacity</m:t>
                      </m:r>
                      <m:r>
                        <a:rPr lang="en-US" altLang="zh-CN" sz="2118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118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18" b="0" i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37.48×</m:t>
                          </m:r>
                          <m:sSup>
                            <m:sSupPr>
                              <m:ctrlPr>
                                <a:rPr lang="en-US" altLang="zh-CN" sz="2118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18" b="0" i="0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1024</m:t>
                              </m:r>
                            </m:e>
                            <m:sup>
                              <m:r>
                                <a:rPr lang="en-US" altLang="zh-CN" sz="2118" b="0" i="0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118" b="0" i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57,344</m:t>
                          </m:r>
                        </m:den>
                      </m:f>
                      <m:r>
                        <a:rPr lang="en-US" altLang="zh-CN" sz="2118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≈701,842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88" y="4619345"/>
                <a:ext cx="10408024" cy="439271"/>
              </a:xfrm>
              <a:prstGeom prst="rect">
                <a:avLst/>
              </a:prstGeom>
              <a:blipFill>
                <a:blip r:embed="rId4"/>
                <a:stretch>
                  <a:fillRect t="-8333" b="-55556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hape 17"/>
          <p:cNvSpPr/>
          <p:nvPr/>
        </p:nvSpPr>
        <p:spPr>
          <a:xfrm>
            <a:off x="363071" y="5782055"/>
            <a:ext cx="11465859" cy="1013012"/>
          </a:xfrm>
          <a:custGeom>
            <a:avLst/>
            <a:gdLst/>
            <a:ahLst/>
            <a:cxnLst/>
            <a:rect l="l" t="t" r="r" b="b"/>
            <a:pathLst>
              <a:path w="11465859" h="1013012">
                <a:moveTo>
                  <a:pt x="107572" y="0"/>
                </a:moveTo>
                <a:lnTo>
                  <a:pt x="11358287" y="0"/>
                </a:lnTo>
                <a:cubicBezTo>
                  <a:pt x="11417697" y="0"/>
                  <a:pt x="11465859" y="48161"/>
                  <a:pt x="11465859" y="107572"/>
                </a:cubicBezTo>
                <a:lnTo>
                  <a:pt x="11465859" y="905440"/>
                </a:lnTo>
                <a:cubicBezTo>
                  <a:pt x="11465859" y="964850"/>
                  <a:pt x="11417697" y="1013012"/>
                  <a:pt x="11358287" y="1013012"/>
                </a:cubicBezTo>
                <a:lnTo>
                  <a:pt x="107572" y="1013012"/>
                </a:lnTo>
                <a:cubicBezTo>
                  <a:pt x="48161" y="1013012"/>
                  <a:pt x="0" y="964850"/>
                  <a:pt x="0" y="905440"/>
                </a:cubicBezTo>
                <a:lnTo>
                  <a:pt x="0" y="107572"/>
                </a:lnTo>
                <a:cubicBezTo>
                  <a:pt x="0" y="48201"/>
                  <a:pt x="48201" y="0"/>
                  <a:pt x="107572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18565" y="6154090"/>
            <a:ext cx="268941" cy="268941"/>
          </a:xfrm>
          <a:custGeom>
            <a:avLst/>
            <a:gdLst/>
            <a:ahLst/>
            <a:cxnLst/>
            <a:rect l="l" t="t" r="r" b="b"/>
            <a:pathLst>
              <a:path w="268941" h="268941">
                <a:moveTo>
                  <a:pt x="16809" y="16809"/>
                </a:moveTo>
                <a:cubicBezTo>
                  <a:pt x="26106" y="16809"/>
                  <a:pt x="33618" y="24320"/>
                  <a:pt x="33618" y="33618"/>
                </a:cubicBezTo>
                <a:lnTo>
                  <a:pt x="33618" y="210110"/>
                </a:lnTo>
                <a:cubicBezTo>
                  <a:pt x="33618" y="214733"/>
                  <a:pt x="37400" y="218515"/>
                  <a:pt x="42022" y="218515"/>
                </a:cubicBezTo>
                <a:lnTo>
                  <a:pt x="252132" y="218515"/>
                </a:lnTo>
                <a:cubicBezTo>
                  <a:pt x="261430" y="218515"/>
                  <a:pt x="268941" y="226026"/>
                  <a:pt x="268941" y="235324"/>
                </a:cubicBezTo>
                <a:cubicBezTo>
                  <a:pt x="268941" y="244621"/>
                  <a:pt x="261430" y="252132"/>
                  <a:pt x="252132" y="252132"/>
                </a:cubicBezTo>
                <a:lnTo>
                  <a:pt x="42022" y="252132"/>
                </a:lnTo>
                <a:cubicBezTo>
                  <a:pt x="18805" y="252132"/>
                  <a:pt x="0" y="233327"/>
                  <a:pt x="0" y="210110"/>
                </a:cubicBezTo>
                <a:lnTo>
                  <a:pt x="0" y="33618"/>
                </a:lnTo>
                <a:cubicBezTo>
                  <a:pt x="0" y="24320"/>
                  <a:pt x="7511" y="16809"/>
                  <a:pt x="16809" y="16809"/>
                </a:cubicBezTo>
                <a:close/>
                <a:moveTo>
                  <a:pt x="67235" y="50426"/>
                </a:moveTo>
                <a:cubicBezTo>
                  <a:pt x="67235" y="41129"/>
                  <a:pt x="74747" y="33618"/>
                  <a:pt x="84044" y="33618"/>
                </a:cubicBezTo>
                <a:lnTo>
                  <a:pt x="184897" y="33618"/>
                </a:lnTo>
                <a:cubicBezTo>
                  <a:pt x="194194" y="33618"/>
                  <a:pt x="201706" y="41129"/>
                  <a:pt x="201706" y="50426"/>
                </a:cubicBezTo>
                <a:cubicBezTo>
                  <a:pt x="201706" y="59724"/>
                  <a:pt x="194194" y="67235"/>
                  <a:pt x="184897" y="67235"/>
                </a:cubicBezTo>
                <a:lnTo>
                  <a:pt x="84044" y="67235"/>
                </a:lnTo>
                <a:cubicBezTo>
                  <a:pt x="74747" y="67235"/>
                  <a:pt x="67235" y="59724"/>
                  <a:pt x="67235" y="50426"/>
                </a:cubicBezTo>
                <a:close/>
                <a:moveTo>
                  <a:pt x="84044" y="92449"/>
                </a:moveTo>
                <a:lnTo>
                  <a:pt x="151279" y="92449"/>
                </a:lnTo>
                <a:cubicBezTo>
                  <a:pt x="160577" y="92449"/>
                  <a:pt x="168088" y="99960"/>
                  <a:pt x="168088" y="109257"/>
                </a:cubicBezTo>
                <a:cubicBezTo>
                  <a:pt x="168088" y="118555"/>
                  <a:pt x="160577" y="126066"/>
                  <a:pt x="151279" y="126066"/>
                </a:cubicBezTo>
                <a:lnTo>
                  <a:pt x="84044" y="126066"/>
                </a:lnTo>
                <a:cubicBezTo>
                  <a:pt x="74747" y="126066"/>
                  <a:pt x="67235" y="118555"/>
                  <a:pt x="67235" y="109257"/>
                </a:cubicBezTo>
                <a:cubicBezTo>
                  <a:pt x="67235" y="99960"/>
                  <a:pt x="74747" y="92449"/>
                  <a:pt x="84044" y="92449"/>
                </a:cubicBezTo>
                <a:close/>
                <a:moveTo>
                  <a:pt x="84044" y="151279"/>
                </a:moveTo>
                <a:lnTo>
                  <a:pt x="218515" y="151279"/>
                </a:lnTo>
                <a:cubicBezTo>
                  <a:pt x="227812" y="151279"/>
                  <a:pt x="235324" y="158791"/>
                  <a:pt x="235324" y="168088"/>
                </a:cubicBezTo>
                <a:cubicBezTo>
                  <a:pt x="235324" y="177386"/>
                  <a:pt x="227812" y="184897"/>
                  <a:pt x="218515" y="184897"/>
                </a:cubicBezTo>
                <a:lnTo>
                  <a:pt x="84044" y="184897"/>
                </a:lnTo>
                <a:cubicBezTo>
                  <a:pt x="74747" y="184897"/>
                  <a:pt x="67235" y="177386"/>
                  <a:pt x="67235" y="168088"/>
                </a:cubicBezTo>
                <a:cubicBezTo>
                  <a:pt x="67235" y="158791"/>
                  <a:pt x="74747" y="151279"/>
                  <a:pt x="84044" y="151279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1062318" y="6001690"/>
            <a:ext cx="10641106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2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关键发现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62318" y="6324420"/>
            <a:ext cx="10632141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可以同时在显存中容纳</a:t>
            </a:r>
            <a:r>
              <a:rPr lang="en-US" sz="1271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超过70万个Token</a:t>
            </a:r>
            <a:r>
              <a:rPr lang="en-US" sz="127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！这些Token需要分配给全部并发请求。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8094" y="348094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29679" y="400308"/>
            <a:ext cx="261071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00617" y="348094"/>
            <a:ext cx="3289490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67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典型场景下的最大并发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8094" y="800617"/>
            <a:ext cx="11495812" cy="34809"/>
          </a:xfrm>
          <a:custGeom>
            <a:avLst/>
            <a:gdLst/>
            <a:ahLst/>
            <a:cxnLst/>
            <a:rect l="l" t="t" r="r" b="b"/>
            <a:pathLst>
              <a:path w="11495812" h="34809">
                <a:moveTo>
                  <a:pt x="0" y="0"/>
                </a:moveTo>
                <a:lnTo>
                  <a:pt x="11495812" y="0"/>
                </a:lnTo>
                <a:lnTo>
                  <a:pt x="11495812" y="34809"/>
                </a:lnTo>
                <a:lnTo>
                  <a:pt x="0" y="3480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52445" y="967184"/>
            <a:ext cx="11487109" cy="4307666"/>
          </a:xfrm>
          <a:custGeom>
            <a:avLst/>
            <a:gdLst/>
            <a:ahLst/>
            <a:cxnLst/>
            <a:rect l="l" t="t" r="r" b="b"/>
            <a:pathLst>
              <a:path w="11487109" h="4307666">
                <a:moveTo>
                  <a:pt x="104418" y="0"/>
                </a:moveTo>
                <a:lnTo>
                  <a:pt x="11382691" y="0"/>
                </a:lnTo>
                <a:cubicBezTo>
                  <a:pt x="11440360" y="0"/>
                  <a:pt x="11487109" y="46749"/>
                  <a:pt x="11487109" y="104418"/>
                </a:cubicBezTo>
                <a:lnTo>
                  <a:pt x="11487109" y="4203248"/>
                </a:lnTo>
                <a:cubicBezTo>
                  <a:pt x="11487109" y="4260917"/>
                  <a:pt x="11440360" y="4307666"/>
                  <a:pt x="11382691" y="4307666"/>
                </a:cubicBezTo>
                <a:lnTo>
                  <a:pt x="104418" y="4307666"/>
                </a:lnTo>
                <a:cubicBezTo>
                  <a:pt x="46749" y="4307666"/>
                  <a:pt x="0" y="4260917"/>
                  <a:pt x="0" y="4203248"/>
                </a:cubicBezTo>
                <a:lnTo>
                  <a:pt x="0" y="104418"/>
                </a:lnTo>
                <a:cubicBezTo>
                  <a:pt x="0" y="46749"/>
                  <a:pt x="46749" y="0"/>
                  <a:pt x="10441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570004" y="1250010"/>
            <a:ext cx="11051991" cy="313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5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最大并发数估算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362192" y="1711235"/>
            <a:ext cx="3463537" cy="643974"/>
          </a:xfrm>
          <a:custGeom>
            <a:avLst/>
            <a:gdLst/>
            <a:ahLst/>
            <a:cxnLst/>
            <a:rect l="l" t="t" r="r" b="b"/>
            <a:pathLst>
              <a:path w="3463537" h="643974">
                <a:moveTo>
                  <a:pt x="104427" y="0"/>
                </a:moveTo>
                <a:lnTo>
                  <a:pt x="3359111" y="0"/>
                </a:lnTo>
                <a:cubicBezTo>
                  <a:pt x="3416784" y="0"/>
                  <a:pt x="3463537" y="46754"/>
                  <a:pt x="3463537" y="104427"/>
                </a:cubicBezTo>
                <a:lnTo>
                  <a:pt x="3463537" y="539547"/>
                </a:lnTo>
                <a:cubicBezTo>
                  <a:pt x="3463537" y="597221"/>
                  <a:pt x="3416784" y="643974"/>
                  <a:pt x="3359111" y="643974"/>
                </a:cubicBezTo>
                <a:lnTo>
                  <a:pt x="104427" y="643974"/>
                </a:lnTo>
                <a:cubicBezTo>
                  <a:pt x="46754" y="643974"/>
                  <a:pt x="0" y="597221"/>
                  <a:pt x="0" y="539547"/>
                </a:cubicBezTo>
                <a:lnTo>
                  <a:pt x="0" y="104427"/>
                </a:lnTo>
                <a:cubicBezTo>
                  <a:pt x="0" y="46792"/>
                  <a:pt x="46792" y="0"/>
                  <a:pt x="104427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4492727" y="1893984"/>
            <a:ext cx="3202467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5" dirty="0">
                <a:solidFill>
                  <a:srgbClr val="B89A6A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B</a:t>
            </a:r>
            <a:r>
              <a:rPr lang="en-US" sz="1233" dirty="0">
                <a:solidFill>
                  <a:srgbClr val="B89A6A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max</a:t>
            </a:r>
            <a:r>
              <a:rPr lang="en-US" sz="1645" dirty="0">
                <a:solidFill>
                  <a:srgbClr val="B89A6A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 ≈ Max Token Capacity / 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3974" y="2581470"/>
            <a:ext cx="3480942" cy="2401850"/>
          </a:xfrm>
          <a:custGeom>
            <a:avLst/>
            <a:gdLst/>
            <a:ahLst/>
            <a:cxnLst/>
            <a:rect l="l" t="t" r="r" b="b"/>
            <a:pathLst>
              <a:path w="3480942" h="2401850">
                <a:moveTo>
                  <a:pt x="104432" y="0"/>
                </a:moveTo>
                <a:lnTo>
                  <a:pt x="3376510" y="0"/>
                </a:lnTo>
                <a:cubicBezTo>
                  <a:pt x="3434186" y="0"/>
                  <a:pt x="3480942" y="46756"/>
                  <a:pt x="3480942" y="104432"/>
                </a:cubicBezTo>
                <a:lnTo>
                  <a:pt x="3480942" y="2297418"/>
                </a:lnTo>
                <a:cubicBezTo>
                  <a:pt x="3480942" y="2355094"/>
                  <a:pt x="3434186" y="2401850"/>
                  <a:pt x="3376510" y="2401850"/>
                </a:cubicBezTo>
                <a:lnTo>
                  <a:pt x="104432" y="2401850"/>
                </a:lnTo>
                <a:cubicBezTo>
                  <a:pt x="46756" y="2401850"/>
                  <a:pt x="0" y="2355094"/>
                  <a:pt x="0" y="2297418"/>
                </a:cubicBezTo>
                <a:lnTo>
                  <a:pt x="0" y="104432"/>
                </a:lnTo>
                <a:cubicBezTo>
                  <a:pt x="0" y="46795"/>
                  <a:pt x="46795" y="0"/>
                  <a:pt x="10443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25400">
            <a:solidFill>
              <a:srgbClr val="3A5A7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2107194" y="2799029"/>
            <a:ext cx="556951" cy="556951"/>
          </a:xfrm>
          <a:custGeom>
            <a:avLst/>
            <a:gdLst/>
            <a:ahLst/>
            <a:cxnLst/>
            <a:rect l="l" t="t" r="r" b="b"/>
            <a:pathLst>
              <a:path w="556951" h="556951">
                <a:moveTo>
                  <a:pt x="104428" y="0"/>
                </a:moveTo>
                <a:lnTo>
                  <a:pt x="452522" y="0"/>
                </a:lnTo>
                <a:cubicBezTo>
                  <a:pt x="510158" y="0"/>
                  <a:pt x="556951" y="46793"/>
                  <a:pt x="556951" y="104428"/>
                </a:cubicBezTo>
                <a:lnTo>
                  <a:pt x="556951" y="452522"/>
                </a:lnTo>
                <a:cubicBezTo>
                  <a:pt x="556951" y="510158"/>
                  <a:pt x="510158" y="556951"/>
                  <a:pt x="452522" y="556951"/>
                </a:cubicBezTo>
                <a:lnTo>
                  <a:pt x="104428" y="556951"/>
                </a:lnTo>
                <a:cubicBezTo>
                  <a:pt x="46793" y="556951"/>
                  <a:pt x="0" y="510158"/>
                  <a:pt x="0" y="452522"/>
                </a:cubicBezTo>
                <a:lnTo>
                  <a:pt x="0" y="104428"/>
                </a:lnTo>
                <a:cubicBezTo>
                  <a:pt x="0" y="46793"/>
                  <a:pt x="46793" y="0"/>
                  <a:pt x="104428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2028805" y="2938267"/>
            <a:ext cx="713593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5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S=512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18021" y="3460408"/>
            <a:ext cx="3132848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短文本场景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65884" y="3847663"/>
            <a:ext cx="3037122" cy="913747"/>
          </a:xfrm>
          <a:custGeom>
            <a:avLst/>
            <a:gdLst/>
            <a:ahLst/>
            <a:cxnLst/>
            <a:rect l="l" t="t" r="r" b="b"/>
            <a:pathLst>
              <a:path w="3037122" h="913747">
                <a:moveTo>
                  <a:pt x="69618" y="0"/>
                </a:moveTo>
                <a:lnTo>
                  <a:pt x="2967504" y="0"/>
                </a:lnTo>
                <a:cubicBezTo>
                  <a:pt x="3005953" y="0"/>
                  <a:pt x="3037122" y="31169"/>
                  <a:pt x="3037122" y="69618"/>
                </a:cubicBezTo>
                <a:lnTo>
                  <a:pt x="3037122" y="844129"/>
                </a:lnTo>
                <a:cubicBezTo>
                  <a:pt x="3037122" y="882578"/>
                  <a:pt x="3005953" y="913747"/>
                  <a:pt x="2967504" y="913747"/>
                </a:cubicBezTo>
                <a:lnTo>
                  <a:pt x="69618" y="913747"/>
                </a:lnTo>
                <a:cubicBezTo>
                  <a:pt x="31169" y="913747"/>
                  <a:pt x="0" y="882578"/>
                  <a:pt x="0" y="844129"/>
                </a:cubicBezTo>
                <a:lnTo>
                  <a:pt x="0" y="69618"/>
                </a:lnTo>
                <a:cubicBezTo>
                  <a:pt x="0" y="31195"/>
                  <a:pt x="31195" y="0"/>
                  <a:pt x="69618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974664" y="3991252"/>
            <a:ext cx="2819563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96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理论最大并发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31152" y="4269727"/>
            <a:ext cx="2906587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467" dirty="0">
                <a:solidFill>
                  <a:srgbClr val="B89A6A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1,370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353693" y="2581470"/>
            <a:ext cx="3480942" cy="2401850"/>
          </a:xfrm>
          <a:custGeom>
            <a:avLst/>
            <a:gdLst/>
            <a:ahLst/>
            <a:cxnLst/>
            <a:rect l="l" t="t" r="r" b="b"/>
            <a:pathLst>
              <a:path w="3480942" h="2401850">
                <a:moveTo>
                  <a:pt x="104432" y="0"/>
                </a:moveTo>
                <a:lnTo>
                  <a:pt x="3376510" y="0"/>
                </a:lnTo>
                <a:cubicBezTo>
                  <a:pt x="3434186" y="0"/>
                  <a:pt x="3480942" y="46756"/>
                  <a:pt x="3480942" y="104432"/>
                </a:cubicBezTo>
                <a:lnTo>
                  <a:pt x="3480942" y="2297418"/>
                </a:lnTo>
                <a:cubicBezTo>
                  <a:pt x="3480942" y="2355094"/>
                  <a:pt x="3434186" y="2401850"/>
                  <a:pt x="3376510" y="2401850"/>
                </a:cubicBezTo>
                <a:lnTo>
                  <a:pt x="104432" y="2401850"/>
                </a:lnTo>
                <a:cubicBezTo>
                  <a:pt x="46756" y="2401850"/>
                  <a:pt x="0" y="2355094"/>
                  <a:pt x="0" y="2297418"/>
                </a:cubicBezTo>
                <a:lnTo>
                  <a:pt x="0" y="104432"/>
                </a:lnTo>
                <a:cubicBezTo>
                  <a:pt x="0" y="46795"/>
                  <a:pt x="46795" y="0"/>
                  <a:pt x="10443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25400">
            <a:solidFill>
              <a:srgbClr val="5F7A8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5816981" y="2799029"/>
            <a:ext cx="556951" cy="556951"/>
          </a:xfrm>
          <a:custGeom>
            <a:avLst/>
            <a:gdLst/>
            <a:ahLst/>
            <a:cxnLst/>
            <a:rect l="l" t="t" r="r" b="b"/>
            <a:pathLst>
              <a:path w="556951" h="556951">
                <a:moveTo>
                  <a:pt x="104428" y="0"/>
                </a:moveTo>
                <a:lnTo>
                  <a:pt x="452522" y="0"/>
                </a:lnTo>
                <a:cubicBezTo>
                  <a:pt x="510158" y="0"/>
                  <a:pt x="556951" y="46793"/>
                  <a:pt x="556951" y="104428"/>
                </a:cubicBezTo>
                <a:lnTo>
                  <a:pt x="556951" y="452522"/>
                </a:lnTo>
                <a:cubicBezTo>
                  <a:pt x="556951" y="510158"/>
                  <a:pt x="510158" y="556951"/>
                  <a:pt x="452522" y="556951"/>
                </a:cubicBezTo>
                <a:lnTo>
                  <a:pt x="104428" y="556951"/>
                </a:lnTo>
                <a:cubicBezTo>
                  <a:pt x="46793" y="556951"/>
                  <a:pt x="0" y="510158"/>
                  <a:pt x="0" y="452522"/>
                </a:cubicBezTo>
                <a:lnTo>
                  <a:pt x="0" y="104428"/>
                </a:lnTo>
                <a:cubicBezTo>
                  <a:pt x="0" y="46793"/>
                  <a:pt x="46793" y="0"/>
                  <a:pt x="104428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5804471" y="2938267"/>
            <a:ext cx="583058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5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S=4k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27740" y="3460408"/>
            <a:ext cx="3132848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中等长度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575603" y="3847663"/>
            <a:ext cx="3037122" cy="913747"/>
          </a:xfrm>
          <a:custGeom>
            <a:avLst/>
            <a:gdLst/>
            <a:ahLst/>
            <a:cxnLst/>
            <a:rect l="l" t="t" r="r" b="b"/>
            <a:pathLst>
              <a:path w="3037122" h="913747">
                <a:moveTo>
                  <a:pt x="69618" y="0"/>
                </a:moveTo>
                <a:lnTo>
                  <a:pt x="2967504" y="0"/>
                </a:lnTo>
                <a:cubicBezTo>
                  <a:pt x="3005953" y="0"/>
                  <a:pt x="3037122" y="31169"/>
                  <a:pt x="3037122" y="69618"/>
                </a:cubicBezTo>
                <a:lnTo>
                  <a:pt x="3037122" y="844129"/>
                </a:lnTo>
                <a:cubicBezTo>
                  <a:pt x="3037122" y="882578"/>
                  <a:pt x="3005953" y="913747"/>
                  <a:pt x="2967504" y="913747"/>
                </a:cubicBezTo>
                <a:lnTo>
                  <a:pt x="69618" y="913747"/>
                </a:lnTo>
                <a:cubicBezTo>
                  <a:pt x="31169" y="913747"/>
                  <a:pt x="0" y="882578"/>
                  <a:pt x="0" y="844129"/>
                </a:cubicBezTo>
                <a:lnTo>
                  <a:pt x="0" y="69618"/>
                </a:lnTo>
                <a:cubicBezTo>
                  <a:pt x="0" y="31195"/>
                  <a:pt x="31195" y="0"/>
                  <a:pt x="69618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4684383" y="3991252"/>
            <a:ext cx="2819563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96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理论最大并发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640871" y="4269727"/>
            <a:ext cx="2906587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467" dirty="0">
                <a:solidFill>
                  <a:srgbClr val="B89A6A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171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063480" y="2581470"/>
            <a:ext cx="3480942" cy="2401850"/>
          </a:xfrm>
          <a:custGeom>
            <a:avLst/>
            <a:gdLst/>
            <a:ahLst/>
            <a:cxnLst/>
            <a:rect l="l" t="t" r="r" b="b"/>
            <a:pathLst>
              <a:path w="3480942" h="2401850">
                <a:moveTo>
                  <a:pt x="104432" y="0"/>
                </a:moveTo>
                <a:lnTo>
                  <a:pt x="3376510" y="0"/>
                </a:lnTo>
                <a:cubicBezTo>
                  <a:pt x="3434186" y="0"/>
                  <a:pt x="3480942" y="46756"/>
                  <a:pt x="3480942" y="104432"/>
                </a:cubicBezTo>
                <a:lnTo>
                  <a:pt x="3480942" y="2297418"/>
                </a:lnTo>
                <a:cubicBezTo>
                  <a:pt x="3480942" y="2355094"/>
                  <a:pt x="3434186" y="2401850"/>
                  <a:pt x="3376510" y="2401850"/>
                </a:cubicBezTo>
                <a:lnTo>
                  <a:pt x="104432" y="2401850"/>
                </a:lnTo>
                <a:cubicBezTo>
                  <a:pt x="46756" y="2401850"/>
                  <a:pt x="0" y="2355094"/>
                  <a:pt x="0" y="2297418"/>
                </a:cubicBezTo>
                <a:lnTo>
                  <a:pt x="0" y="104432"/>
                </a:lnTo>
                <a:cubicBezTo>
                  <a:pt x="0" y="46795"/>
                  <a:pt x="46795" y="0"/>
                  <a:pt x="10443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9526768" y="2799029"/>
            <a:ext cx="556951" cy="556951"/>
          </a:xfrm>
          <a:custGeom>
            <a:avLst/>
            <a:gdLst/>
            <a:ahLst/>
            <a:cxnLst/>
            <a:rect l="l" t="t" r="r" b="b"/>
            <a:pathLst>
              <a:path w="556951" h="556951">
                <a:moveTo>
                  <a:pt x="104428" y="0"/>
                </a:moveTo>
                <a:lnTo>
                  <a:pt x="452522" y="0"/>
                </a:lnTo>
                <a:cubicBezTo>
                  <a:pt x="510158" y="0"/>
                  <a:pt x="556951" y="46793"/>
                  <a:pt x="556951" y="104428"/>
                </a:cubicBezTo>
                <a:lnTo>
                  <a:pt x="556951" y="452522"/>
                </a:lnTo>
                <a:cubicBezTo>
                  <a:pt x="556951" y="510158"/>
                  <a:pt x="510158" y="556951"/>
                  <a:pt x="452522" y="556951"/>
                </a:cubicBezTo>
                <a:lnTo>
                  <a:pt x="104428" y="556951"/>
                </a:lnTo>
                <a:cubicBezTo>
                  <a:pt x="46793" y="556951"/>
                  <a:pt x="0" y="510158"/>
                  <a:pt x="0" y="452522"/>
                </a:cubicBezTo>
                <a:lnTo>
                  <a:pt x="0" y="104428"/>
                </a:lnTo>
                <a:cubicBezTo>
                  <a:pt x="0" y="46793"/>
                  <a:pt x="46793" y="0"/>
                  <a:pt x="104428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9452662" y="2938267"/>
            <a:ext cx="704891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5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S=32k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37527" y="3460408"/>
            <a:ext cx="3132848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长文本场景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85390" y="3847663"/>
            <a:ext cx="3037122" cy="913747"/>
          </a:xfrm>
          <a:custGeom>
            <a:avLst/>
            <a:gdLst/>
            <a:ahLst/>
            <a:cxnLst/>
            <a:rect l="l" t="t" r="r" b="b"/>
            <a:pathLst>
              <a:path w="3037122" h="913747">
                <a:moveTo>
                  <a:pt x="69618" y="0"/>
                </a:moveTo>
                <a:lnTo>
                  <a:pt x="2967504" y="0"/>
                </a:lnTo>
                <a:cubicBezTo>
                  <a:pt x="3005953" y="0"/>
                  <a:pt x="3037122" y="31169"/>
                  <a:pt x="3037122" y="69618"/>
                </a:cubicBezTo>
                <a:lnTo>
                  <a:pt x="3037122" y="844129"/>
                </a:lnTo>
                <a:cubicBezTo>
                  <a:pt x="3037122" y="882578"/>
                  <a:pt x="3005953" y="913747"/>
                  <a:pt x="2967504" y="913747"/>
                </a:cubicBezTo>
                <a:lnTo>
                  <a:pt x="69618" y="913747"/>
                </a:lnTo>
                <a:cubicBezTo>
                  <a:pt x="31169" y="913747"/>
                  <a:pt x="0" y="882578"/>
                  <a:pt x="0" y="844129"/>
                </a:cubicBezTo>
                <a:lnTo>
                  <a:pt x="0" y="69618"/>
                </a:lnTo>
                <a:cubicBezTo>
                  <a:pt x="0" y="31195"/>
                  <a:pt x="31195" y="0"/>
                  <a:pt x="69618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8394170" y="3991252"/>
            <a:ext cx="2819563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96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理论最大并发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50658" y="4269727"/>
            <a:ext cx="2906587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467" dirty="0">
                <a:solidFill>
                  <a:srgbClr val="B89A6A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21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52445" y="5492408"/>
            <a:ext cx="11487109" cy="1279246"/>
          </a:xfrm>
          <a:custGeom>
            <a:avLst/>
            <a:gdLst/>
            <a:ahLst/>
            <a:cxnLst/>
            <a:rect l="l" t="t" r="r" b="b"/>
            <a:pathLst>
              <a:path w="11487109" h="1279246">
                <a:moveTo>
                  <a:pt x="104425" y="0"/>
                </a:moveTo>
                <a:lnTo>
                  <a:pt x="11382684" y="0"/>
                </a:lnTo>
                <a:cubicBezTo>
                  <a:pt x="11440357" y="0"/>
                  <a:pt x="11487109" y="46753"/>
                  <a:pt x="11487109" y="104425"/>
                </a:cubicBezTo>
                <a:lnTo>
                  <a:pt x="11487109" y="1174821"/>
                </a:lnTo>
                <a:cubicBezTo>
                  <a:pt x="11487109" y="1232494"/>
                  <a:pt x="11440357" y="1279246"/>
                  <a:pt x="11382684" y="1279246"/>
                </a:cubicBezTo>
                <a:lnTo>
                  <a:pt x="104425" y="1279246"/>
                </a:lnTo>
                <a:cubicBezTo>
                  <a:pt x="46753" y="1279246"/>
                  <a:pt x="0" y="1232494"/>
                  <a:pt x="0" y="1174821"/>
                </a:cubicBezTo>
                <a:lnTo>
                  <a:pt x="0" y="104425"/>
                </a:lnTo>
                <a:cubicBezTo>
                  <a:pt x="0" y="46791"/>
                  <a:pt x="46791" y="0"/>
                  <a:pt x="104425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33096" y="5740425"/>
            <a:ext cx="195803" cy="261071"/>
          </a:xfrm>
          <a:custGeom>
            <a:avLst/>
            <a:gdLst/>
            <a:ahLst/>
            <a:cxnLst/>
            <a:rect l="l" t="t" r="r" b="b"/>
            <a:pathLst>
              <a:path w="195803" h="261071">
                <a:moveTo>
                  <a:pt x="149351" y="195803"/>
                </a:moveTo>
                <a:cubicBezTo>
                  <a:pt x="153073" y="184432"/>
                  <a:pt x="160518" y="174132"/>
                  <a:pt x="168931" y="165260"/>
                </a:cubicBezTo>
                <a:cubicBezTo>
                  <a:pt x="185605" y="147719"/>
                  <a:pt x="195803" y="124009"/>
                  <a:pt x="195803" y="97901"/>
                </a:cubicBezTo>
                <a:cubicBezTo>
                  <a:pt x="195803" y="43852"/>
                  <a:pt x="151951" y="0"/>
                  <a:pt x="97901" y="0"/>
                </a:cubicBezTo>
                <a:cubicBezTo>
                  <a:pt x="43852" y="0"/>
                  <a:pt x="0" y="43852"/>
                  <a:pt x="0" y="97901"/>
                </a:cubicBezTo>
                <a:cubicBezTo>
                  <a:pt x="0" y="124009"/>
                  <a:pt x="10198" y="147719"/>
                  <a:pt x="26872" y="165260"/>
                </a:cubicBezTo>
                <a:cubicBezTo>
                  <a:pt x="35285" y="174132"/>
                  <a:pt x="42781" y="184432"/>
                  <a:pt x="46452" y="195803"/>
                </a:cubicBezTo>
                <a:lnTo>
                  <a:pt x="149300" y="195803"/>
                </a:lnTo>
                <a:close/>
                <a:moveTo>
                  <a:pt x="146852" y="220278"/>
                </a:moveTo>
                <a:lnTo>
                  <a:pt x="48951" y="220278"/>
                </a:lnTo>
                <a:lnTo>
                  <a:pt x="48951" y="228437"/>
                </a:lnTo>
                <a:cubicBezTo>
                  <a:pt x="48951" y="250975"/>
                  <a:pt x="67205" y="269229"/>
                  <a:pt x="89743" y="269229"/>
                </a:cubicBezTo>
                <a:lnTo>
                  <a:pt x="106060" y="269229"/>
                </a:lnTo>
                <a:cubicBezTo>
                  <a:pt x="128598" y="269229"/>
                  <a:pt x="146852" y="250975"/>
                  <a:pt x="146852" y="228437"/>
                </a:cubicBezTo>
                <a:lnTo>
                  <a:pt x="146852" y="220278"/>
                </a:lnTo>
                <a:close/>
                <a:moveTo>
                  <a:pt x="93822" y="57109"/>
                </a:moveTo>
                <a:cubicBezTo>
                  <a:pt x="73528" y="57109"/>
                  <a:pt x="57109" y="73528"/>
                  <a:pt x="57109" y="93822"/>
                </a:cubicBezTo>
                <a:cubicBezTo>
                  <a:pt x="57109" y="100604"/>
                  <a:pt x="51653" y="106060"/>
                  <a:pt x="44872" y="106060"/>
                </a:cubicBezTo>
                <a:cubicBezTo>
                  <a:pt x="38090" y="106060"/>
                  <a:pt x="32634" y="100604"/>
                  <a:pt x="32634" y="93822"/>
                </a:cubicBezTo>
                <a:cubicBezTo>
                  <a:pt x="32634" y="60016"/>
                  <a:pt x="60016" y="32634"/>
                  <a:pt x="93822" y="32634"/>
                </a:cubicBezTo>
                <a:cubicBezTo>
                  <a:pt x="100604" y="32634"/>
                  <a:pt x="106060" y="38090"/>
                  <a:pt x="106060" y="44872"/>
                </a:cubicBezTo>
                <a:cubicBezTo>
                  <a:pt x="106060" y="51653"/>
                  <a:pt x="100604" y="57109"/>
                  <a:pt x="93822" y="57109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1031229" y="5705616"/>
            <a:ext cx="10677790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核心结论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31229" y="6066764"/>
            <a:ext cx="905045" cy="182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小模型优势：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31229" y="6332186"/>
            <a:ext cx="5299734" cy="2262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6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对于0.6B这样的小参数模型，配合GQA技术，</a:t>
            </a:r>
            <a:r>
              <a:rPr lang="en-US" sz="1096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显存几乎不再是瓶颈</a:t>
            </a:r>
            <a:r>
              <a:rPr lang="en-US" sz="1096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97863" y="6066764"/>
            <a:ext cx="765807" cy="182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新的瓶颈：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97863" y="6332186"/>
            <a:ext cx="5299734" cy="2262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6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在A100这样的硬件上，主要的瓶颈可能会转移到</a:t>
            </a:r>
            <a:r>
              <a:rPr lang="en-US" sz="1096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计算能力</a:t>
            </a:r>
            <a:r>
              <a:rPr lang="en-US" sz="1096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或</a:t>
            </a:r>
            <a:r>
              <a:rPr lang="en-US" sz="1096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显存带宽</a:t>
            </a:r>
            <a:r>
              <a:rPr lang="en-US" sz="1096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433513"/>
            <a:ext cx="2048321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B89A6A">
                    <a:alpha val="2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08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005138"/>
            <a:ext cx="44005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前沿优化技术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展望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6624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81000" y="4929188"/>
            <a:ext cx="4229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了解最新的LLM推理显存优化技术与趋势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4067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2025年推理优化技术趋势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85763" y="1252538"/>
            <a:ext cx="5591175" cy="1876425"/>
          </a:xfrm>
          <a:custGeom>
            <a:avLst/>
            <a:gdLst/>
            <a:ahLst/>
            <a:cxnLst/>
            <a:rect l="l" t="t" r="r" b="b"/>
            <a:pathLst>
              <a:path w="5591175" h="1876425">
                <a:moveTo>
                  <a:pt x="114293" y="0"/>
                </a:moveTo>
                <a:lnTo>
                  <a:pt x="5476882" y="0"/>
                </a:lnTo>
                <a:cubicBezTo>
                  <a:pt x="5540004" y="0"/>
                  <a:pt x="5591175" y="51171"/>
                  <a:pt x="5591175" y="114293"/>
                </a:cubicBezTo>
                <a:lnTo>
                  <a:pt x="5591175" y="1762132"/>
                </a:lnTo>
                <a:cubicBezTo>
                  <a:pt x="5591175" y="1825254"/>
                  <a:pt x="5540004" y="1876425"/>
                  <a:pt x="5476882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19125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735285" y="1581150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28725" y="1581150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Prefill-Decode分离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9125" y="2095500"/>
            <a:ext cx="5200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将Prefill与Decode阶段分离部署，减少相互干扰，优化资源利用率。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3888" y="2462213"/>
            <a:ext cx="5114925" cy="428625"/>
          </a:xfrm>
          <a:custGeom>
            <a:avLst/>
            <a:gdLst/>
            <a:ahLst/>
            <a:cxnLst/>
            <a:rect l="l" t="t" r="r" b="b"/>
            <a:pathLst>
              <a:path w="5114925" h="428625">
                <a:moveTo>
                  <a:pt x="76201" y="0"/>
                </a:moveTo>
                <a:lnTo>
                  <a:pt x="5038724" y="0"/>
                </a:lnTo>
                <a:cubicBezTo>
                  <a:pt x="5080809" y="0"/>
                  <a:pt x="5114925" y="34116"/>
                  <a:pt x="5114925" y="76201"/>
                </a:cubicBezTo>
                <a:lnTo>
                  <a:pt x="5114925" y="352424"/>
                </a:lnTo>
                <a:cubicBezTo>
                  <a:pt x="5114925" y="394509"/>
                  <a:pt x="5080809" y="428625"/>
                  <a:pt x="503872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2950" y="2581275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趋势：</a:t>
            </a: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异构部署（算力强卡跑Prefill，显存强卡跑Decode）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15063" y="1252538"/>
            <a:ext cx="5591175" cy="1876425"/>
          </a:xfrm>
          <a:custGeom>
            <a:avLst/>
            <a:gdLst/>
            <a:ahLst/>
            <a:cxnLst/>
            <a:rect l="l" t="t" r="r" b="b"/>
            <a:pathLst>
              <a:path w="5591175" h="1876425">
                <a:moveTo>
                  <a:pt x="114293" y="0"/>
                </a:moveTo>
                <a:lnTo>
                  <a:pt x="5476882" y="0"/>
                </a:lnTo>
                <a:cubicBezTo>
                  <a:pt x="5540004" y="0"/>
                  <a:pt x="5591175" y="51171"/>
                  <a:pt x="5591175" y="114293"/>
                </a:cubicBezTo>
                <a:lnTo>
                  <a:pt x="5591175" y="1762132"/>
                </a:lnTo>
                <a:cubicBezTo>
                  <a:pt x="5591175" y="1825254"/>
                  <a:pt x="5540004" y="1876425"/>
                  <a:pt x="5476882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gradFill flip="none" rotWithShape="1">
            <a:gsLst>
              <a:gs pos="0">
                <a:srgbClr val="5F7A8C">
                  <a:alpha val="20000"/>
                </a:srgbClr>
              </a:gs>
              <a:gs pos="100000">
                <a:srgbClr val="5F7A8C">
                  <a:alpha val="5000"/>
                </a:srgbClr>
              </a:gs>
            </a:gsLst>
            <a:lin ang="2700000" scaled="1"/>
          </a:gradFill>
          <a:ln w="12700">
            <a:solidFill>
              <a:srgbClr val="5F7A8C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6448425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6564585" y="1581150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058025" y="1581150"/>
            <a:ext cx="223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Attention优化成为主战场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48425" y="2095500"/>
            <a:ext cx="5200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随着Context Length突破1M，Attention层的O(N²)复杂度成为新的瓶颈。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453188" y="2462213"/>
            <a:ext cx="5114925" cy="428625"/>
          </a:xfrm>
          <a:custGeom>
            <a:avLst/>
            <a:gdLst/>
            <a:ahLst/>
            <a:cxnLst/>
            <a:rect l="l" t="t" r="r" b="b"/>
            <a:pathLst>
              <a:path w="5114925" h="428625">
                <a:moveTo>
                  <a:pt x="76201" y="0"/>
                </a:moveTo>
                <a:lnTo>
                  <a:pt x="5038724" y="0"/>
                </a:lnTo>
                <a:cubicBezTo>
                  <a:pt x="5080809" y="0"/>
                  <a:pt x="5114925" y="34116"/>
                  <a:pt x="5114925" y="76201"/>
                </a:cubicBezTo>
                <a:lnTo>
                  <a:pt x="5114925" y="352424"/>
                </a:lnTo>
                <a:cubicBezTo>
                  <a:pt x="5114925" y="394509"/>
                  <a:pt x="5080809" y="428625"/>
                  <a:pt x="503872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6572250" y="2581275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趋势：</a:t>
            </a: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优化重心从FFN转移到Attention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5763" y="3367088"/>
            <a:ext cx="5591175" cy="2124075"/>
          </a:xfrm>
          <a:custGeom>
            <a:avLst/>
            <a:gdLst/>
            <a:ahLst/>
            <a:cxnLst/>
            <a:rect l="l" t="t" r="r" b="b"/>
            <a:pathLst>
              <a:path w="5591175" h="2124075">
                <a:moveTo>
                  <a:pt x="114296" y="0"/>
                </a:moveTo>
                <a:lnTo>
                  <a:pt x="5476879" y="0"/>
                </a:lnTo>
                <a:cubicBezTo>
                  <a:pt x="5540003" y="0"/>
                  <a:pt x="5591175" y="51172"/>
                  <a:pt x="5591175" y="114296"/>
                </a:cubicBezTo>
                <a:lnTo>
                  <a:pt x="5591175" y="2009779"/>
                </a:lnTo>
                <a:cubicBezTo>
                  <a:pt x="5591175" y="2072903"/>
                  <a:pt x="5540003" y="2124075"/>
                  <a:pt x="5476879" y="2124075"/>
                </a:cubicBezTo>
                <a:lnTo>
                  <a:pt x="114296" y="2124075"/>
                </a:lnTo>
                <a:cubicBezTo>
                  <a:pt x="51172" y="2124075"/>
                  <a:pt x="0" y="2072903"/>
                  <a:pt x="0" y="2009779"/>
                </a:cubicBezTo>
                <a:lnTo>
                  <a:pt x="0" y="114296"/>
                </a:lnTo>
                <a:cubicBezTo>
                  <a:pt x="0" y="51215"/>
                  <a:pt x="51215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5000"/>
                </a:srgbClr>
              </a:gs>
            </a:gsLst>
            <a:lin ang="2700000" scaled="1"/>
          </a:gra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619125" y="3600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735285" y="3695700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8725" y="3695700"/>
            <a:ext cx="171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Cache压缩演进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19125" y="4210050"/>
            <a:ext cx="5200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MLA（Multi-head Latent Attention）在Head维度压缩到极致后，Token维度压缩成为新战场。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3888" y="4824413"/>
            <a:ext cx="5114925" cy="428625"/>
          </a:xfrm>
          <a:custGeom>
            <a:avLst/>
            <a:gdLst/>
            <a:ahLst/>
            <a:cxnLst/>
            <a:rect l="l" t="t" r="r" b="b"/>
            <a:pathLst>
              <a:path w="5114925" h="428625">
                <a:moveTo>
                  <a:pt x="76201" y="0"/>
                </a:moveTo>
                <a:lnTo>
                  <a:pt x="5038724" y="0"/>
                </a:lnTo>
                <a:cubicBezTo>
                  <a:pt x="5080809" y="0"/>
                  <a:pt x="5114925" y="34116"/>
                  <a:pt x="5114925" y="76201"/>
                </a:cubicBezTo>
                <a:lnTo>
                  <a:pt x="5114925" y="352424"/>
                </a:lnTo>
                <a:cubicBezTo>
                  <a:pt x="5114925" y="394509"/>
                  <a:pt x="5080809" y="428625"/>
                  <a:pt x="503872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42950" y="4943475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路线：</a:t>
            </a: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稀疏注意力 + 线性注意力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15063" y="3367088"/>
            <a:ext cx="5591175" cy="2124075"/>
          </a:xfrm>
          <a:custGeom>
            <a:avLst/>
            <a:gdLst/>
            <a:ahLst/>
            <a:cxnLst/>
            <a:rect l="l" t="t" r="r" b="b"/>
            <a:pathLst>
              <a:path w="5591175" h="2124075">
                <a:moveTo>
                  <a:pt x="114296" y="0"/>
                </a:moveTo>
                <a:lnTo>
                  <a:pt x="5476879" y="0"/>
                </a:lnTo>
                <a:cubicBezTo>
                  <a:pt x="5540003" y="0"/>
                  <a:pt x="5591175" y="51172"/>
                  <a:pt x="5591175" y="114296"/>
                </a:cubicBezTo>
                <a:lnTo>
                  <a:pt x="5591175" y="2009779"/>
                </a:lnTo>
                <a:cubicBezTo>
                  <a:pt x="5591175" y="2072903"/>
                  <a:pt x="5540003" y="2124075"/>
                  <a:pt x="5476879" y="2124075"/>
                </a:cubicBezTo>
                <a:lnTo>
                  <a:pt x="114296" y="2124075"/>
                </a:lnTo>
                <a:cubicBezTo>
                  <a:pt x="51172" y="2124075"/>
                  <a:pt x="0" y="2072903"/>
                  <a:pt x="0" y="2009779"/>
                </a:cubicBezTo>
                <a:lnTo>
                  <a:pt x="0" y="114296"/>
                </a:lnTo>
                <a:cubicBezTo>
                  <a:pt x="0" y="51215"/>
                  <a:pt x="51215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448425" y="3600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6564585" y="3695700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058025" y="3695700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MoE架构收敛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48425" y="4210050"/>
            <a:ext cx="5200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基础模型在FFN结构上逐渐收敛到高稀疏MoE架构，推理计算量大幅下降。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53188" y="4576763"/>
            <a:ext cx="5114925" cy="428625"/>
          </a:xfrm>
          <a:custGeom>
            <a:avLst/>
            <a:gdLst/>
            <a:ahLst/>
            <a:cxnLst/>
            <a:rect l="l" t="t" r="r" b="b"/>
            <a:pathLst>
              <a:path w="5114925" h="428625">
                <a:moveTo>
                  <a:pt x="76201" y="0"/>
                </a:moveTo>
                <a:lnTo>
                  <a:pt x="5038724" y="0"/>
                </a:lnTo>
                <a:cubicBezTo>
                  <a:pt x="5080809" y="0"/>
                  <a:pt x="5114925" y="34116"/>
                  <a:pt x="5114925" y="76201"/>
                </a:cubicBezTo>
                <a:lnTo>
                  <a:pt x="5114925" y="352424"/>
                </a:lnTo>
                <a:cubicBezTo>
                  <a:pt x="5114925" y="394509"/>
                  <a:pt x="5080809" y="428625"/>
                  <a:pt x="503872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6572250" y="4695825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代表：</a:t>
            </a:r>
            <a:r>
              <a:rPr lang="en-US" sz="105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DeepSeek-R1/V3、Qwen3-MoE、Kimi-K2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5763" y="5729288"/>
            <a:ext cx="11420475" cy="638175"/>
          </a:xfrm>
          <a:custGeom>
            <a:avLst/>
            <a:gdLst/>
            <a:ahLst/>
            <a:cxnLst/>
            <a:rect l="l" t="t" r="r" b="b"/>
            <a:pathLst>
              <a:path w="11420475" h="638175">
                <a:moveTo>
                  <a:pt x="114297" y="0"/>
                </a:moveTo>
                <a:lnTo>
                  <a:pt x="11306178" y="0"/>
                </a:lnTo>
                <a:cubicBezTo>
                  <a:pt x="11369260" y="0"/>
                  <a:pt x="11420475" y="51215"/>
                  <a:pt x="11420475" y="114297"/>
                </a:cubicBezTo>
                <a:lnTo>
                  <a:pt x="11420475" y="523878"/>
                </a:lnTo>
                <a:cubicBezTo>
                  <a:pt x="11420475" y="586960"/>
                  <a:pt x="11369260" y="638175"/>
                  <a:pt x="11306178" y="638175"/>
                </a:cubicBezTo>
                <a:lnTo>
                  <a:pt x="114297" y="638175"/>
                </a:lnTo>
                <a:cubicBezTo>
                  <a:pt x="51215" y="638175"/>
                  <a:pt x="0" y="586960"/>
                  <a:pt x="0" y="52387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2546672" y="59769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90575" y="5924550"/>
            <a:ext cx="10858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2025年展望：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算法-硬件协同优化、批处理技术、内存优化技术的发展，将大幅推动LLM推理效率提升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5200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PagedAttention：分页缓存革命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857375"/>
            <a:ext cx="5543550" cy="2305050"/>
          </a:xfrm>
          <a:custGeom>
            <a:avLst/>
            <a:gdLst/>
            <a:ahLst/>
            <a:cxnLst/>
            <a:rect l="l" t="t" r="r" b="b"/>
            <a:pathLst>
              <a:path w="5543550" h="2305050">
                <a:moveTo>
                  <a:pt x="0" y="0"/>
                </a:moveTo>
                <a:lnTo>
                  <a:pt x="5429243" y="0"/>
                </a:lnTo>
                <a:cubicBezTo>
                  <a:pt x="5492373" y="0"/>
                  <a:pt x="5543550" y="51177"/>
                  <a:pt x="5543550" y="114307"/>
                </a:cubicBezTo>
                <a:lnTo>
                  <a:pt x="5543550" y="2190743"/>
                </a:lnTo>
                <a:cubicBezTo>
                  <a:pt x="5543550" y="2253873"/>
                  <a:pt x="5492373" y="2305050"/>
                  <a:pt x="5429243" y="2305050"/>
                </a:cubicBez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00050" y="1857375"/>
            <a:ext cx="38100" cy="2305050"/>
          </a:xfrm>
          <a:custGeom>
            <a:avLst/>
            <a:gdLst/>
            <a:ahLst/>
            <a:cxnLst/>
            <a:rect l="l" t="t" r="r" b="b"/>
            <a:pathLst>
              <a:path w="38100" h="2305050">
                <a:moveTo>
                  <a:pt x="0" y="0"/>
                </a:moveTo>
                <a:lnTo>
                  <a:pt x="38100" y="0"/>
                </a:lnTo>
                <a:lnTo>
                  <a:pt x="38100" y="2305050"/>
                </a:lnTo>
                <a:lnTo>
                  <a:pt x="0" y="230505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83419" y="21240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850" y="2085975"/>
            <a:ext cx="474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核心思想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5850" y="2505075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vLLM提出的PagedAttention技术，借鉴操作系统中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虚拟内存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分页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思想，实现对KV Cache的高效管理。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0613" y="3157538"/>
            <a:ext cx="4619625" cy="771525"/>
          </a:xfrm>
          <a:custGeom>
            <a:avLst/>
            <a:gdLst/>
            <a:ahLst/>
            <a:cxnLst/>
            <a:rect l="l" t="t" r="r" b="b"/>
            <a:pathLst>
              <a:path w="4619625" h="771525">
                <a:moveTo>
                  <a:pt x="76204" y="0"/>
                </a:moveTo>
                <a:lnTo>
                  <a:pt x="4543421" y="0"/>
                </a:lnTo>
                <a:cubicBezTo>
                  <a:pt x="4585508" y="0"/>
                  <a:pt x="4619625" y="34117"/>
                  <a:pt x="4619625" y="76204"/>
                </a:cubicBezTo>
                <a:lnTo>
                  <a:pt x="4619625" y="695321"/>
                </a:lnTo>
                <a:cubicBezTo>
                  <a:pt x="4619625" y="737408"/>
                  <a:pt x="4585508" y="771525"/>
                  <a:pt x="454342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1276350" y="335756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64294"/>
                </a:moveTo>
                <a:cubicBezTo>
                  <a:pt x="0" y="44559"/>
                  <a:pt x="15984" y="28575"/>
                  <a:pt x="35719" y="28575"/>
                </a:cubicBezTo>
                <a:lnTo>
                  <a:pt x="38100" y="28575"/>
                </a:lnTo>
                <a:cubicBezTo>
                  <a:pt x="43369" y="28575"/>
                  <a:pt x="47625" y="32831"/>
                  <a:pt x="47625" y="38100"/>
                </a:cubicBezTo>
                <a:cubicBezTo>
                  <a:pt x="47625" y="43369"/>
                  <a:pt x="43369" y="47625"/>
                  <a:pt x="38100" y="47625"/>
                </a:cubicBezTo>
                <a:lnTo>
                  <a:pt x="35719" y="47625"/>
                </a:lnTo>
                <a:cubicBezTo>
                  <a:pt x="26521" y="47625"/>
                  <a:pt x="19050" y="55096"/>
                  <a:pt x="19050" y="64294"/>
                </a:cubicBezTo>
                <a:lnTo>
                  <a:pt x="19050" y="66675"/>
                </a:lnTo>
                <a:lnTo>
                  <a:pt x="38100" y="66675"/>
                </a:lnTo>
                <a:cubicBezTo>
                  <a:pt x="48607" y="66675"/>
                  <a:pt x="57150" y="75218"/>
                  <a:pt x="57150" y="85725"/>
                </a:cubicBezTo>
                <a:lnTo>
                  <a:pt x="57150" y="104775"/>
                </a:lnTo>
                <a:cubicBezTo>
                  <a:pt x="57150" y="115282"/>
                  <a:pt x="48607" y="123825"/>
                  <a:pt x="38100" y="123825"/>
                </a:cubicBezTo>
                <a:lnTo>
                  <a:pt x="19050" y="123825"/>
                </a:lnTo>
                <a:cubicBezTo>
                  <a:pt x="8543" y="123825"/>
                  <a:pt x="0" y="115282"/>
                  <a:pt x="0" y="104775"/>
                </a:cubicBezTo>
                <a:lnTo>
                  <a:pt x="0" y="64294"/>
                </a:lnTo>
                <a:close/>
                <a:moveTo>
                  <a:pt x="76200" y="64294"/>
                </a:moveTo>
                <a:cubicBezTo>
                  <a:pt x="76200" y="44559"/>
                  <a:pt x="92184" y="28575"/>
                  <a:pt x="111919" y="28575"/>
                </a:cubicBezTo>
                <a:lnTo>
                  <a:pt x="114300" y="28575"/>
                </a:lnTo>
                <a:cubicBezTo>
                  <a:pt x="119569" y="28575"/>
                  <a:pt x="123825" y="32831"/>
                  <a:pt x="123825" y="38100"/>
                </a:cubicBezTo>
                <a:cubicBezTo>
                  <a:pt x="123825" y="43369"/>
                  <a:pt x="119569" y="47625"/>
                  <a:pt x="114300" y="47625"/>
                </a:cubicBezTo>
                <a:lnTo>
                  <a:pt x="111919" y="47625"/>
                </a:lnTo>
                <a:cubicBezTo>
                  <a:pt x="102721" y="47625"/>
                  <a:pt x="95250" y="55096"/>
                  <a:pt x="95250" y="64294"/>
                </a:cubicBezTo>
                <a:lnTo>
                  <a:pt x="95250" y="66675"/>
                </a:lnTo>
                <a:lnTo>
                  <a:pt x="114300" y="66675"/>
                </a:lnTo>
                <a:cubicBezTo>
                  <a:pt x="124807" y="66675"/>
                  <a:pt x="133350" y="75218"/>
                  <a:pt x="133350" y="85725"/>
                </a:cubicBezTo>
                <a:lnTo>
                  <a:pt x="133350" y="104775"/>
                </a:lnTo>
                <a:cubicBezTo>
                  <a:pt x="133350" y="115282"/>
                  <a:pt x="124807" y="123825"/>
                  <a:pt x="114300" y="123825"/>
                </a:cubicBezTo>
                <a:lnTo>
                  <a:pt x="95250" y="123825"/>
                </a:lnTo>
                <a:cubicBezTo>
                  <a:pt x="84743" y="123825"/>
                  <a:pt x="76200" y="115282"/>
                  <a:pt x="76200" y="104775"/>
                </a:cubicBezTo>
                <a:lnTo>
                  <a:pt x="76200" y="6429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495425" y="3314700"/>
            <a:ext cx="4133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将KV Cache分割成固定大小的块（Block），按需分配和回收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4391025"/>
            <a:ext cx="5543550" cy="1485900"/>
          </a:xfrm>
          <a:custGeom>
            <a:avLst/>
            <a:gdLst/>
            <a:ahLst/>
            <a:cxnLst/>
            <a:rect l="l" t="t" r="r" b="b"/>
            <a:pathLst>
              <a:path w="5543550" h="1485900">
                <a:moveTo>
                  <a:pt x="0" y="0"/>
                </a:moveTo>
                <a:lnTo>
                  <a:pt x="5429255" y="0"/>
                </a:lnTo>
                <a:cubicBezTo>
                  <a:pt x="5492336" y="0"/>
                  <a:pt x="5543550" y="51214"/>
                  <a:pt x="5543550" y="114295"/>
                </a:cubicBezTo>
                <a:lnTo>
                  <a:pt x="5543550" y="1371605"/>
                </a:lnTo>
                <a:cubicBezTo>
                  <a:pt x="5543550" y="1434686"/>
                  <a:pt x="5492336" y="1485900"/>
                  <a:pt x="5429255" y="1485900"/>
                </a:cubicBez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400050" y="4391025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685800" y="46577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1157288" y="4619625"/>
            <a:ext cx="3781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解决的问题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57288" y="50768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✗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20478" y="5038725"/>
            <a:ext cx="3581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内存碎片化：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不同请求序列长度不一导致的显存碎片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57288" y="54197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✗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20478" y="5381625"/>
            <a:ext cx="3581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过度预留：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为每个请求预留最大长度空间造成的浪费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48400" y="1143000"/>
            <a:ext cx="5562600" cy="5448300"/>
          </a:xfrm>
          <a:custGeom>
            <a:avLst/>
            <a:gdLst/>
            <a:ahLst/>
            <a:cxnLst/>
            <a:rect l="l" t="t" r="r" b="b"/>
            <a:pathLst>
              <a:path w="5562600" h="5448300">
                <a:moveTo>
                  <a:pt x="114305" y="0"/>
                </a:moveTo>
                <a:lnTo>
                  <a:pt x="5448295" y="0"/>
                </a:lnTo>
                <a:cubicBezTo>
                  <a:pt x="5511424" y="0"/>
                  <a:pt x="5562600" y="51176"/>
                  <a:pt x="5562600" y="114305"/>
                </a:cubicBezTo>
                <a:lnTo>
                  <a:pt x="5562600" y="5333995"/>
                </a:lnTo>
                <a:cubicBezTo>
                  <a:pt x="5562600" y="5397124"/>
                  <a:pt x="5511424" y="5448300"/>
                  <a:pt x="5448295" y="5448300"/>
                </a:cubicBezTo>
                <a:lnTo>
                  <a:pt x="114305" y="5448300"/>
                </a:lnTo>
                <a:cubicBezTo>
                  <a:pt x="51176" y="5448300"/>
                  <a:pt x="0" y="5397124"/>
                  <a:pt x="0" y="5333995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6419850" y="1371600"/>
            <a:ext cx="521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PagedAttention优势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81763" y="1871663"/>
            <a:ext cx="5095875" cy="1152525"/>
          </a:xfrm>
          <a:custGeom>
            <a:avLst/>
            <a:gdLst/>
            <a:ahLst/>
            <a:cxnLst/>
            <a:rect l="l" t="t" r="r" b="b"/>
            <a:pathLst>
              <a:path w="5095875" h="1152525">
                <a:moveTo>
                  <a:pt x="76205" y="0"/>
                </a:moveTo>
                <a:lnTo>
                  <a:pt x="5019670" y="0"/>
                </a:lnTo>
                <a:cubicBezTo>
                  <a:pt x="5061757" y="0"/>
                  <a:pt x="5095875" y="34118"/>
                  <a:pt x="5095875" y="76205"/>
                </a:cubicBezTo>
                <a:lnTo>
                  <a:pt x="5095875" y="1076320"/>
                </a:lnTo>
                <a:cubicBezTo>
                  <a:pt x="5095875" y="1118407"/>
                  <a:pt x="5061757" y="1152525"/>
                  <a:pt x="5019670" y="1152525"/>
                </a:cubicBezTo>
                <a:lnTo>
                  <a:pt x="76205" y="1152525"/>
                </a:lnTo>
                <a:cubicBezTo>
                  <a:pt x="34118" y="1152525"/>
                  <a:pt x="0" y="1118407"/>
                  <a:pt x="0" y="10763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6662738" y="2066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6991350" y="2028825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接近零的内存浪费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38925" y="2371725"/>
            <a:ext cx="48577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通过块化管理，几乎完全消除了内存碎片和过度预留问题，显存利用率接近100%。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81763" y="3186113"/>
            <a:ext cx="5095875" cy="1152525"/>
          </a:xfrm>
          <a:custGeom>
            <a:avLst/>
            <a:gdLst/>
            <a:ahLst/>
            <a:cxnLst/>
            <a:rect l="l" t="t" r="r" b="b"/>
            <a:pathLst>
              <a:path w="5095875" h="1152525">
                <a:moveTo>
                  <a:pt x="76205" y="0"/>
                </a:moveTo>
                <a:lnTo>
                  <a:pt x="5019670" y="0"/>
                </a:lnTo>
                <a:cubicBezTo>
                  <a:pt x="5061757" y="0"/>
                  <a:pt x="5095875" y="34118"/>
                  <a:pt x="5095875" y="76205"/>
                </a:cubicBezTo>
                <a:lnTo>
                  <a:pt x="5095875" y="1076320"/>
                </a:lnTo>
                <a:cubicBezTo>
                  <a:pt x="5095875" y="1118407"/>
                  <a:pt x="5061757" y="1152525"/>
                  <a:pt x="5019670" y="1152525"/>
                </a:cubicBezTo>
                <a:lnTo>
                  <a:pt x="76205" y="1152525"/>
                </a:lnTo>
                <a:cubicBezTo>
                  <a:pt x="34118" y="1152525"/>
                  <a:pt x="0" y="1118407"/>
                  <a:pt x="0" y="10763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6662738" y="3381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107156" y="35719"/>
                </a:moveTo>
                <a:cubicBezTo>
                  <a:pt x="107156" y="29148"/>
                  <a:pt x="101821" y="23812"/>
                  <a:pt x="95250" y="23812"/>
                </a:cubicBezTo>
                <a:cubicBezTo>
                  <a:pt x="88679" y="23812"/>
                  <a:pt x="83344" y="29148"/>
                  <a:pt x="83344" y="35719"/>
                </a:cubicBezTo>
                <a:cubicBezTo>
                  <a:pt x="83344" y="42290"/>
                  <a:pt x="88679" y="47625"/>
                  <a:pt x="95250" y="47625"/>
                </a:cubicBezTo>
                <a:cubicBezTo>
                  <a:pt x="101821" y="47625"/>
                  <a:pt x="107156" y="42290"/>
                  <a:pt x="107156" y="35719"/>
                </a:cubicBezTo>
                <a:close/>
                <a:moveTo>
                  <a:pt x="95250" y="154781"/>
                </a:moveTo>
                <a:cubicBezTo>
                  <a:pt x="108384" y="154781"/>
                  <a:pt x="119063" y="144103"/>
                  <a:pt x="119063" y="130969"/>
                </a:cubicBezTo>
                <a:cubicBezTo>
                  <a:pt x="119063" y="124941"/>
                  <a:pt x="116830" y="119397"/>
                  <a:pt x="113109" y="115230"/>
                </a:cubicBezTo>
                <a:lnTo>
                  <a:pt x="138968" y="63550"/>
                </a:lnTo>
                <a:cubicBezTo>
                  <a:pt x="141163" y="59122"/>
                  <a:pt x="139378" y="53764"/>
                  <a:pt x="134987" y="51569"/>
                </a:cubicBezTo>
                <a:cubicBezTo>
                  <a:pt x="130597" y="49374"/>
                  <a:pt x="125202" y="51160"/>
                  <a:pt x="123006" y="55550"/>
                </a:cubicBezTo>
                <a:lnTo>
                  <a:pt x="97148" y="107231"/>
                </a:lnTo>
                <a:cubicBezTo>
                  <a:pt x="96515" y="107193"/>
                  <a:pt x="95883" y="107156"/>
                  <a:pt x="95250" y="107156"/>
                </a:cubicBezTo>
                <a:cubicBezTo>
                  <a:pt x="82116" y="107156"/>
                  <a:pt x="71438" y="117835"/>
                  <a:pt x="71438" y="130969"/>
                </a:cubicBezTo>
                <a:cubicBezTo>
                  <a:pt x="71438" y="144103"/>
                  <a:pt x="82116" y="154781"/>
                  <a:pt x="95250" y="154781"/>
                </a:cubicBezTo>
                <a:close/>
                <a:moveTo>
                  <a:pt x="65484" y="53578"/>
                </a:moveTo>
                <a:cubicBezTo>
                  <a:pt x="65484" y="47007"/>
                  <a:pt x="60149" y="41672"/>
                  <a:pt x="53578" y="41672"/>
                </a:cubicBezTo>
                <a:cubicBezTo>
                  <a:pt x="47007" y="41672"/>
                  <a:pt x="41672" y="47007"/>
                  <a:pt x="41672" y="53578"/>
                </a:cubicBezTo>
                <a:cubicBezTo>
                  <a:pt x="41672" y="60149"/>
                  <a:pt x="47007" y="65484"/>
                  <a:pt x="53578" y="65484"/>
                </a:cubicBezTo>
                <a:cubicBezTo>
                  <a:pt x="60149" y="65484"/>
                  <a:pt x="65484" y="60149"/>
                  <a:pt x="65484" y="53578"/>
                </a:cubicBezTo>
                <a:close/>
                <a:moveTo>
                  <a:pt x="35719" y="107156"/>
                </a:moveTo>
                <a:cubicBezTo>
                  <a:pt x="42290" y="107156"/>
                  <a:pt x="47625" y="101821"/>
                  <a:pt x="47625" y="95250"/>
                </a:cubicBezTo>
                <a:cubicBezTo>
                  <a:pt x="47625" y="88679"/>
                  <a:pt x="42290" y="83344"/>
                  <a:pt x="35719" y="83344"/>
                </a:cubicBezTo>
                <a:cubicBezTo>
                  <a:pt x="29148" y="83344"/>
                  <a:pt x="23812" y="88679"/>
                  <a:pt x="23812" y="95250"/>
                </a:cubicBezTo>
                <a:cubicBezTo>
                  <a:pt x="23812" y="101821"/>
                  <a:pt x="29148" y="107156"/>
                  <a:pt x="35719" y="107156"/>
                </a:cubicBezTo>
                <a:close/>
                <a:moveTo>
                  <a:pt x="166688" y="95250"/>
                </a:moveTo>
                <a:cubicBezTo>
                  <a:pt x="166688" y="88679"/>
                  <a:pt x="161352" y="83344"/>
                  <a:pt x="154781" y="83344"/>
                </a:cubicBezTo>
                <a:cubicBezTo>
                  <a:pt x="148210" y="83344"/>
                  <a:pt x="142875" y="88679"/>
                  <a:pt x="142875" y="95250"/>
                </a:cubicBezTo>
                <a:cubicBezTo>
                  <a:pt x="142875" y="101821"/>
                  <a:pt x="148210" y="107156"/>
                  <a:pt x="154781" y="107156"/>
                </a:cubicBezTo>
                <a:cubicBezTo>
                  <a:pt x="161352" y="107156"/>
                  <a:pt x="166688" y="101821"/>
                  <a:pt x="166688" y="9525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6991350" y="3343275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更高的吞吐量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638925" y="3686175"/>
            <a:ext cx="48577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极高的显存利用率意味着系统可以在相同的硬件上支持更大的Batch Size，吞吐量提升2-4倍。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81763" y="4500563"/>
            <a:ext cx="5095875" cy="1152525"/>
          </a:xfrm>
          <a:custGeom>
            <a:avLst/>
            <a:gdLst/>
            <a:ahLst/>
            <a:cxnLst/>
            <a:rect l="l" t="t" r="r" b="b"/>
            <a:pathLst>
              <a:path w="5095875" h="1152525">
                <a:moveTo>
                  <a:pt x="76205" y="0"/>
                </a:moveTo>
                <a:lnTo>
                  <a:pt x="5019670" y="0"/>
                </a:lnTo>
                <a:cubicBezTo>
                  <a:pt x="5061757" y="0"/>
                  <a:pt x="5095875" y="34118"/>
                  <a:pt x="5095875" y="76205"/>
                </a:cubicBezTo>
                <a:lnTo>
                  <a:pt x="5095875" y="1076320"/>
                </a:lnTo>
                <a:cubicBezTo>
                  <a:pt x="5095875" y="1118407"/>
                  <a:pt x="5061757" y="1152525"/>
                  <a:pt x="5019670" y="1152525"/>
                </a:cubicBezTo>
                <a:lnTo>
                  <a:pt x="76205" y="1152525"/>
                </a:lnTo>
                <a:cubicBezTo>
                  <a:pt x="34118" y="1152525"/>
                  <a:pt x="0" y="1118407"/>
                  <a:pt x="0" y="10763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6662738" y="4695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2875" y="71438"/>
                </a:moveTo>
                <a:cubicBezTo>
                  <a:pt x="162595" y="71438"/>
                  <a:pt x="178594" y="55438"/>
                  <a:pt x="178594" y="35719"/>
                </a:cubicBezTo>
                <a:cubicBezTo>
                  <a:pt x="178594" y="15999"/>
                  <a:pt x="162595" y="0"/>
                  <a:pt x="142875" y="0"/>
                </a:cubicBezTo>
                <a:cubicBezTo>
                  <a:pt x="123155" y="0"/>
                  <a:pt x="107156" y="15999"/>
                  <a:pt x="107156" y="35719"/>
                </a:cubicBezTo>
                <a:cubicBezTo>
                  <a:pt x="107156" y="37728"/>
                  <a:pt x="107342" y="39737"/>
                  <a:pt x="107640" y="41672"/>
                </a:cubicBezTo>
                <a:lnTo>
                  <a:pt x="59382" y="68498"/>
                </a:lnTo>
                <a:cubicBezTo>
                  <a:pt x="53094" y="62917"/>
                  <a:pt x="44797" y="59531"/>
                  <a:pt x="35719" y="59531"/>
                </a:cubicBezTo>
                <a:cubicBezTo>
                  <a:pt x="15999" y="59531"/>
                  <a:pt x="0" y="75530"/>
                  <a:pt x="0" y="95250"/>
                </a:cubicBezTo>
                <a:cubicBezTo>
                  <a:pt x="0" y="114970"/>
                  <a:pt x="15999" y="130969"/>
                  <a:pt x="35719" y="130969"/>
                </a:cubicBezTo>
                <a:cubicBezTo>
                  <a:pt x="44797" y="130969"/>
                  <a:pt x="53057" y="127583"/>
                  <a:pt x="59382" y="122002"/>
                </a:cubicBezTo>
                <a:lnTo>
                  <a:pt x="107640" y="148828"/>
                </a:lnTo>
                <a:cubicBezTo>
                  <a:pt x="107305" y="150763"/>
                  <a:pt x="107156" y="152735"/>
                  <a:pt x="107156" y="154781"/>
                </a:cubicBezTo>
                <a:cubicBezTo>
                  <a:pt x="107156" y="174501"/>
                  <a:pt x="123155" y="190500"/>
                  <a:pt x="142875" y="190500"/>
                </a:cubicBezTo>
                <a:cubicBezTo>
                  <a:pt x="162595" y="190500"/>
                  <a:pt x="178594" y="174501"/>
                  <a:pt x="178594" y="154781"/>
                </a:cubicBezTo>
                <a:cubicBezTo>
                  <a:pt x="178594" y="135062"/>
                  <a:pt x="162595" y="119063"/>
                  <a:pt x="142875" y="119063"/>
                </a:cubicBezTo>
                <a:cubicBezTo>
                  <a:pt x="133796" y="119063"/>
                  <a:pt x="125537" y="122448"/>
                  <a:pt x="119211" y="128029"/>
                </a:cubicBezTo>
                <a:lnTo>
                  <a:pt x="70954" y="101203"/>
                </a:lnTo>
                <a:cubicBezTo>
                  <a:pt x="71289" y="99268"/>
                  <a:pt x="71438" y="97296"/>
                  <a:pt x="71438" y="95250"/>
                </a:cubicBezTo>
                <a:cubicBezTo>
                  <a:pt x="71438" y="93204"/>
                  <a:pt x="71251" y="91232"/>
                  <a:pt x="70954" y="89297"/>
                </a:cubicBezTo>
                <a:lnTo>
                  <a:pt x="119211" y="62471"/>
                </a:lnTo>
                <a:cubicBezTo>
                  <a:pt x="125499" y="68052"/>
                  <a:pt x="133796" y="71438"/>
                  <a:pt x="142875" y="71438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6991350" y="4657725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灵活的内存共享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38925" y="5000625"/>
            <a:ext cx="48577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为跨请求的KV Cache共享（如公共前缀共享）提供了高效的实现基础。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81763" y="5815013"/>
            <a:ext cx="5095875" cy="542925"/>
          </a:xfrm>
          <a:custGeom>
            <a:avLst/>
            <a:gdLst/>
            <a:ahLst/>
            <a:cxnLst/>
            <a:rect l="l" t="t" r="r" b="b"/>
            <a:pathLst>
              <a:path w="5095875" h="542925">
                <a:moveTo>
                  <a:pt x="76200" y="0"/>
                </a:moveTo>
                <a:lnTo>
                  <a:pt x="5019675" y="0"/>
                </a:lnTo>
                <a:cubicBezTo>
                  <a:pt x="5061759" y="0"/>
                  <a:pt x="5095875" y="34116"/>
                  <a:pt x="5095875" y="76200"/>
                </a:cubicBezTo>
                <a:lnTo>
                  <a:pt x="5095875" y="466725"/>
                </a:lnTo>
                <a:cubicBezTo>
                  <a:pt x="5095875" y="508809"/>
                  <a:pt x="5061759" y="542925"/>
                  <a:pt x="501967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7354937" y="601503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7618065" y="5986463"/>
            <a:ext cx="31340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已成为vLLM、TGI等主流推理框架的核心技术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6067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FlashAttention：IO</a:t>
            </a: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感知的注意力计算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790700"/>
            <a:ext cx="5543550" cy="2076450"/>
          </a:xfrm>
          <a:custGeom>
            <a:avLst/>
            <a:gdLst/>
            <a:ahLst/>
            <a:cxnLst/>
            <a:rect l="l" t="t" r="r" b="b"/>
            <a:pathLst>
              <a:path w="5543550" h="2076450">
                <a:moveTo>
                  <a:pt x="0" y="0"/>
                </a:moveTo>
                <a:lnTo>
                  <a:pt x="5429241" y="0"/>
                </a:lnTo>
                <a:cubicBezTo>
                  <a:pt x="5492372" y="0"/>
                  <a:pt x="5543550" y="51178"/>
                  <a:pt x="5543550" y="114309"/>
                </a:cubicBezTo>
                <a:lnTo>
                  <a:pt x="5543550" y="1962141"/>
                </a:lnTo>
                <a:cubicBezTo>
                  <a:pt x="5543550" y="2025272"/>
                  <a:pt x="5492372" y="2076450"/>
                  <a:pt x="5429241" y="2076450"/>
                </a:cubicBezTo>
                <a:lnTo>
                  <a:pt x="0" y="207645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00050" y="1790700"/>
            <a:ext cx="38100" cy="2076450"/>
          </a:xfrm>
          <a:custGeom>
            <a:avLst/>
            <a:gdLst/>
            <a:ahLst/>
            <a:cxnLst/>
            <a:rect l="l" t="t" r="r" b="b"/>
            <a:pathLst>
              <a:path w="38100" h="2076450">
                <a:moveTo>
                  <a:pt x="0" y="0"/>
                </a:moveTo>
                <a:lnTo>
                  <a:pt x="38100" y="0"/>
                </a:lnTo>
                <a:lnTo>
                  <a:pt x="38100" y="2076450"/>
                </a:lnTo>
                <a:lnTo>
                  <a:pt x="0" y="207645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65559" y="205740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89086" y="-5525"/>
                </a:moveTo>
                <a:cubicBezTo>
                  <a:pt x="195728" y="-726"/>
                  <a:pt x="198183" y="7981"/>
                  <a:pt x="195169" y="15571"/>
                </a:cubicBezTo>
                <a:lnTo>
                  <a:pt x="151414" y="125016"/>
                </a:lnTo>
                <a:lnTo>
                  <a:pt x="232172" y="125016"/>
                </a:lnTo>
                <a:cubicBezTo>
                  <a:pt x="239706" y="125016"/>
                  <a:pt x="246404" y="129704"/>
                  <a:pt x="248971" y="136792"/>
                </a:cubicBezTo>
                <a:cubicBezTo>
                  <a:pt x="251538" y="143880"/>
                  <a:pt x="249362" y="151805"/>
                  <a:pt x="243613" y="156604"/>
                </a:cubicBezTo>
                <a:lnTo>
                  <a:pt x="82879" y="290550"/>
                </a:lnTo>
                <a:cubicBezTo>
                  <a:pt x="76572" y="295796"/>
                  <a:pt x="67587" y="296075"/>
                  <a:pt x="60945" y="291275"/>
                </a:cubicBezTo>
                <a:cubicBezTo>
                  <a:pt x="54304" y="286476"/>
                  <a:pt x="51848" y="277769"/>
                  <a:pt x="54862" y="270179"/>
                </a:cubicBezTo>
                <a:lnTo>
                  <a:pt x="98617" y="160734"/>
                </a:lnTo>
                <a:lnTo>
                  <a:pt x="17859" y="160734"/>
                </a:lnTo>
                <a:cubicBezTo>
                  <a:pt x="10325" y="160734"/>
                  <a:pt x="3628" y="156046"/>
                  <a:pt x="1060" y="148958"/>
                </a:cubicBezTo>
                <a:cubicBezTo>
                  <a:pt x="-1507" y="141870"/>
                  <a:pt x="670" y="133945"/>
                  <a:pt x="6418" y="129146"/>
                </a:cubicBezTo>
                <a:lnTo>
                  <a:pt x="167153" y="-4800"/>
                </a:lnTo>
                <a:cubicBezTo>
                  <a:pt x="173459" y="-10046"/>
                  <a:pt x="182445" y="-10325"/>
                  <a:pt x="189086" y="-552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85850" y="2019300"/>
            <a:ext cx="474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核心创新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5850" y="2438400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FlashAttention通过减少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HBM（高带宽内存）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SRAM（静态随机存取存储器）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之间的数据移动，显著提升注意力计算速度。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90613" y="3090863"/>
            <a:ext cx="4619625" cy="542925"/>
          </a:xfrm>
          <a:custGeom>
            <a:avLst/>
            <a:gdLst/>
            <a:ahLst/>
            <a:cxnLst/>
            <a:rect l="l" t="t" r="r" b="b"/>
            <a:pathLst>
              <a:path w="4619625" h="542925">
                <a:moveTo>
                  <a:pt x="76200" y="0"/>
                </a:moveTo>
                <a:lnTo>
                  <a:pt x="4543425" y="0"/>
                </a:lnTo>
                <a:cubicBezTo>
                  <a:pt x="4585509" y="0"/>
                  <a:pt x="4619625" y="34116"/>
                  <a:pt x="4619625" y="76200"/>
                </a:cubicBezTo>
                <a:lnTo>
                  <a:pt x="4619625" y="466725"/>
                </a:lnTo>
                <a:cubicBezTo>
                  <a:pt x="4619625" y="508809"/>
                  <a:pt x="4585509" y="542925"/>
                  <a:pt x="454342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1285875" y="329088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495425" y="3248025"/>
            <a:ext cx="413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IO-Aware：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充分考虑GPU内存层次结构的特性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4095750"/>
            <a:ext cx="5543550" cy="1828800"/>
          </a:xfrm>
          <a:custGeom>
            <a:avLst/>
            <a:gdLst/>
            <a:ahLst/>
            <a:cxnLst/>
            <a:rect l="l" t="t" r="r" b="b"/>
            <a:pathLst>
              <a:path w="5543550" h="1828800">
                <a:moveTo>
                  <a:pt x="0" y="0"/>
                </a:moveTo>
                <a:lnTo>
                  <a:pt x="5429250" y="0"/>
                </a:lnTo>
                <a:cubicBezTo>
                  <a:pt x="5492334" y="0"/>
                  <a:pt x="5543550" y="51216"/>
                  <a:pt x="5543550" y="114300"/>
                </a:cubicBezTo>
                <a:lnTo>
                  <a:pt x="5543550" y="1714500"/>
                </a:lnTo>
                <a:cubicBezTo>
                  <a:pt x="5543550" y="1777584"/>
                  <a:pt x="5492334" y="1828800"/>
                  <a:pt x="5429250" y="182880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400050" y="4095750"/>
            <a:ext cx="38100" cy="1828800"/>
          </a:xfrm>
          <a:custGeom>
            <a:avLst/>
            <a:gdLst/>
            <a:ahLst/>
            <a:cxnLst/>
            <a:rect l="l" t="t" r="r" b="b"/>
            <a:pathLst>
              <a:path w="38100" h="1828800">
                <a:moveTo>
                  <a:pt x="0" y="0"/>
                </a:moveTo>
                <a:lnTo>
                  <a:pt x="38100" y="0"/>
                </a:lnTo>
                <a:lnTo>
                  <a:pt x="381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685800" y="43624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16018" y="35719"/>
                  <a:pt x="0" y="51736"/>
                  <a:pt x="0" y="71438"/>
                </a:cubicBezTo>
                <a:lnTo>
                  <a:pt x="0" y="75567"/>
                </a:lnTo>
                <a:cubicBezTo>
                  <a:pt x="0" y="79363"/>
                  <a:pt x="2456" y="82600"/>
                  <a:pt x="5637" y="84665"/>
                </a:cubicBezTo>
                <a:cubicBezTo>
                  <a:pt x="13004" y="89464"/>
                  <a:pt x="17859" y="97724"/>
                  <a:pt x="17859" y="107156"/>
                </a:cubicBezTo>
                <a:cubicBezTo>
                  <a:pt x="17859" y="116588"/>
                  <a:pt x="13004" y="124848"/>
                  <a:pt x="5637" y="129648"/>
                </a:cubicBezTo>
                <a:cubicBezTo>
                  <a:pt x="2456" y="131713"/>
                  <a:pt x="0" y="134950"/>
                  <a:pt x="0" y="138745"/>
                </a:cubicBezTo>
                <a:lnTo>
                  <a:pt x="0" y="169664"/>
                </a:lnTo>
                <a:lnTo>
                  <a:pt x="285750" y="169664"/>
                </a:lnTo>
                <a:lnTo>
                  <a:pt x="285750" y="138745"/>
                </a:lnTo>
                <a:cubicBezTo>
                  <a:pt x="285750" y="134950"/>
                  <a:pt x="283294" y="131713"/>
                  <a:pt x="280113" y="129648"/>
                </a:cubicBezTo>
                <a:cubicBezTo>
                  <a:pt x="272746" y="124848"/>
                  <a:pt x="267891" y="116588"/>
                  <a:pt x="267891" y="107156"/>
                </a:cubicBezTo>
                <a:cubicBezTo>
                  <a:pt x="267891" y="97724"/>
                  <a:pt x="272746" y="89464"/>
                  <a:pt x="280113" y="84665"/>
                </a:cubicBezTo>
                <a:cubicBezTo>
                  <a:pt x="283294" y="82600"/>
                  <a:pt x="285750" y="79363"/>
                  <a:pt x="285750" y="75567"/>
                </a:cubicBezTo>
                <a:lnTo>
                  <a:pt x="285750" y="71437"/>
                </a:lnTo>
                <a:cubicBezTo>
                  <a:pt x="285750" y="51736"/>
                  <a:pt x="269732" y="35719"/>
                  <a:pt x="250031" y="35719"/>
                </a:cubicBezTo>
                <a:lnTo>
                  <a:pt x="35719" y="35719"/>
                </a:lnTo>
                <a:close/>
                <a:moveTo>
                  <a:pt x="285750" y="232172"/>
                </a:moveTo>
                <a:lnTo>
                  <a:pt x="285750" y="196453"/>
                </a:lnTo>
                <a:lnTo>
                  <a:pt x="0" y="196453"/>
                </a:lnTo>
                <a:lnTo>
                  <a:pt x="0" y="232172"/>
                </a:lnTo>
                <a:cubicBezTo>
                  <a:pt x="0" y="242050"/>
                  <a:pt x="7981" y="250031"/>
                  <a:pt x="17859" y="250031"/>
                </a:cubicBezTo>
                <a:lnTo>
                  <a:pt x="53578" y="250031"/>
                </a:lnTo>
                <a:lnTo>
                  <a:pt x="53578" y="236637"/>
                </a:lnTo>
                <a:cubicBezTo>
                  <a:pt x="53578" y="229214"/>
                  <a:pt x="59550" y="223242"/>
                  <a:pt x="66973" y="223242"/>
                </a:cubicBezTo>
                <a:cubicBezTo>
                  <a:pt x="74395" y="223242"/>
                  <a:pt x="80367" y="229214"/>
                  <a:pt x="80367" y="236637"/>
                </a:cubicBezTo>
                <a:lnTo>
                  <a:pt x="80367" y="250031"/>
                </a:lnTo>
                <a:lnTo>
                  <a:pt x="129480" y="250031"/>
                </a:lnTo>
                <a:lnTo>
                  <a:pt x="129480" y="236637"/>
                </a:lnTo>
                <a:cubicBezTo>
                  <a:pt x="129480" y="229214"/>
                  <a:pt x="135452" y="223242"/>
                  <a:pt x="142875" y="223242"/>
                </a:cubicBezTo>
                <a:cubicBezTo>
                  <a:pt x="150298" y="223242"/>
                  <a:pt x="156270" y="229214"/>
                  <a:pt x="156270" y="236637"/>
                </a:cubicBezTo>
                <a:lnTo>
                  <a:pt x="156270" y="250031"/>
                </a:lnTo>
                <a:lnTo>
                  <a:pt x="205383" y="250031"/>
                </a:lnTo>
                <a:lnTo>
                  <a:pt x="205383" y="236637"/>
                </a:lnTo>
                <a:cubicBezTo>
                  <a:pt x="205383" y="229214"/>
                  <a:pt x="211355" y="223242"/>
                  <a:pt x="218777" y="223242"/>
                </a:cubicBezTo>
                <a:cubicBezTo>
                  <a:pt x="226200" y="223242"/>
                  <a:pt x="232172" y="229214"/>
                  <a:pt x="232172" y="236637"/>
                </a:cubicBezTo>
                <a:lnTo>
                  <a:pt x="232172" y="250031"/>
                </a:lnTo>
                <a:lnTo>
                  <a:pt x="267891" y="250031"/>
                </a:lnTo>
                <a:cubicBezTo>
                  <a:pt x="277769" y="250031"/>
                  <a:pt x="285750" y="242050"/>
                  <a:pt x="285750" y="232172"/>
                </a:cubicBezTo>
                <a:close/>
                <a:moveTo>
                  <a:pt x="89297" y="89297"/>
                </a:moveTo>
                <a:lnTo>
                  <a:pt x="89297" y="125016"/>
                </a:lnTo>
                <a:cubicBezTo>
                  <a:pt x="89297" y="134894"/>
                  <a:pt x="81316" y="142875"/>
                  <a:pt x="71438" y="142875"/>
                </a:cubicBezTo>
                <a:cubicBezTo>
                  <a:pt x="61559" y="142875"/>
                  <a:pt x="53578" y="134894"/>
                  <a:pt x="53578" y="125016"/>
                </a:cubicBezTo>
                <a:lnTo>
                  <a:pt x="53578" y="89297"/>
                </a:lnTo>
                <a:cubicBezTo>
                  <a:pt x="53578" y="79418"/>
                  <a:pt x="61559" y="71438"/>
                  <a:pt x="71438" y="71438"/>
                </a:cubicBezTo>
                <a:cubicBezTo>
                  <a:pt x="81316" y="71438"/>
                  <a:pt x="89297" y="79418"/>
                  <a:pt x="89297" y="89297"/>
                </a:cubicBezTo>
                <a:close/>
                <a:moveTo>
                  <a:pt x="160734" y="89297"/>
                </a:moveTo>
                <a:lnTo>
                  <a:pt x="160734" y="125016"/>
                </a:lnTo>
                <a:cubicBezTo>
                  <a:pt x="160734" y="134894"/>
                  <a:pt x="152753" y="142875"/>
                  <a:pt x="142875" y="142875"/>
                </a:cubicBezTo>
                <a:cubicBezTo>
                  <a:pt x="132997" y="142875"/>
                  <a:pt x="125016" y="134894"/>
                  <a:pt x="125016" y="125016"/>
                </a:cubicBezTo>
                <a:lnTo>
                  <a:pt x="125016" y="89297"/>
                </a:lnTo>
                <a:cubicBezTo>
                  <a:pt x="125016" y="79418"/>
                  <a:pt x="132997" y="71438"/>
                  <a:pt x="142875" y="71438"/>
                </a:cubicBezTo>
                <a:cubicBezTo>
                  <a:pt x="152753" y="71438"/>
                  <a:pt x="160734" y="79418"/>
                  <a:pt x="160734" y="89297"/>
                </a:cubicBezTo>
                <a:close/>
                <a:moveTo>
                  <a:pt x="232172" y="89297"/>
                </a:moveTo>
                <a:lnTo>
                  <a:pt x="232172" y="125016"/>
                </a:lnTo>
                <a:cubicBezTo>
                  <a:pt x="232172" y="134894"/>
                  <a:pt x="224191" y="142875"/>
                  <a:pt x="214313" y="142875"/>
                </a:cubicBezTo>
                <a:cubicBezTo>
                  <a:pt x="204434" y="142875"/>
                  <a:pt x="196453" y="134894"/>
                  <a:pt x="196453" y="125016"/>
                </a:cubicBezTo>
                <a:lnTo>
                  <a:pt x="196453" y="89297"/>
                </a:lnTo>
                <a:cubicBezTo>
                  <a:pt x="196453" y="79418"/>
                  <a:pt x="204434" y="71438"/>
                  <a:pt x="214313" y="71438"/>
                </a:cubicBezTo>
                <a:cubicBezTo>
                  <a:pt x="224191" y="71438"/>
                  <a:pt x="232172" y="79418"/>
                  <a:pt x="232172" y="89297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1157288" y="4324350"/>
            <a:ext cx="3724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技术原理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57288" y="478155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14301" y="4743450"/>
            <a:ext cx="3467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将注意力矩阵分块（Tiling），在SRAM中完成计算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57288" y="512445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14301" y="5086350"/>
            <a:ext cx="3524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使用在线softmax算法，避免实例化完整注意力矩阵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57288" y="546735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14301" y="542925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重新计算（Recomputation）代替存储中间结果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48400" y="1143000"/>
            <a:ext cx="5562600" cy="5429250"/>
          </a:xfrm>
          <a:custGeom>
            <a:avLst/>
            <a:gdLst/>
            <a:ahLst/>
            <a:cxnLst/>
            <a:rect l="l" t="t" r="r" b="b"/>
            <a:pathLst>
              <a:path w="5562600" h="5429250">
                <a:moveTo>
                  <a:pt x="114286" y="0"/>
                </a:moveTo>
                <a:lnTo>
                  <a:pt x="5448314" y="0"/>
                </a:lnTo>
                <a:cubicBezTo>
                  <a:pt x="5511390" y="0"/>
                  <a:pt x="5562600" y="51210"/>
                  <a:pt x="5562600" y="114286"/>
                </a:cubicBezTo>
                <a:lnTo>
                  <a:pt x="5562600" y="5314964"/>
                </a:lnTo>
                <a:cubicBezTo>
                  <a:pt x="5562600" y="5378083"/>
                  <a:pt x="5511433" y="5429250"/>
                  <a:pt x="5448314" y="5429250"/>
                </a:cubicBezTo>
                <a:lnTo>
                  <a:pt x="114286" y="5429250"/>
                </a:lnTo>
                <a:cubicBezTo>
                  <a:pt x="51167" y="5429250"/>
                  <a:pt x="0" y="5378083"/>
                  <a:pt x="0" y="5314964"/>
                </a:cubicBezTo>
                <a:lnTo>
                  <a:pt x="0" y="114286"/>
                </a:lnTo>
                <a:cubicBezTo>
                  <a:pt x="0" y="51167"/>
                  <a:pt x="51167" y="0"/>
                  <a:pt x="114286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419850" y="1371600"/>
            <a:ext cx="521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FlashAttention优势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81763" y="1871663"/>
            <a:ext cx="5095875" cy="1152525"/>
          </a:xfrm>
          <a:custGeom>
            <a:avLst/>
            <a:gdLst/>
            <a:ahLst/>
            <a:cxnLst/>
            <a:rect l="l" t="t" r="r" b="b"/>
            <a:pathLst>
              <a:path w="5095875" h="1152525">
                <a:moveTo>
                  <a:pt x="76205" y="0"/>
                </a:moveTo>
                <a:lnTo>
                  <a:pt x="5019670" y="0"/>
                </a:lnTo>
                <a:cubicBezTo>
                  <a:pt x="5061757" y="0"/>
                  <a:pt x="5095875" y="34118"/>
                  <a:pt x="5095875" y="76205"/>
                </a:cubicBezTo>
                <a:lnTo>
                  <a:pt x="5095875" y="1076320"/>
                </a:lnTo>
                <a:cubicBezTo>
                  <a:pt x="5095875" y="1118407"/>
                  <a:pt x="5061757" y="1152525"/>
                  <a:pt x="5019670" y="1152525"/>
                </a:cubicBezTo>
                <a:lnTo>
                  <a:pt x="76205" y="1152525"/>
                </a:lnTo>
                <a:cubicBezTo>
                  <a:pt x="34118" y="1152525"/>
                  <a:pt x="0" y="1118407"/>
                  <a:pt x="0" y="10763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662738" y="2066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991350" y="2028825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显著的速度提升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638925" y="2371725"/>
            <a:ext cx="48577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由于大大减少了内存IO，FlashAttention能够将注意力计算的速度提升数倍。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81763" y="3186113"/>
            <a:ext cx="5095875" cy="904875"/>
          </a:xfrm>
          <a:custGeom>
            <a:avLst/>
            <a:gdLst/>
            <a:ahLst/>
            <a:cxnLst/>
            <a:rect l="l" t="t" r="r" b="b"/>
            <a:pathLst>
              <a:path w="5095875" h="904875">
                <a:moveTo>
                  <a:pt x="76200" y="0"/>
                </a:moveTo>
                <a:lnTo>
                  <a:pt x="5019675" y="0"/>
                </a:lnTo>
                <a:cubicBezTo>
                  <a:pt x="5061759" y="0"/>
                  <a:pt x="5095875" y="34116"/>
                  <a:pt x="5095875" y="76200"/>
                </a:cubicBezTo>
                <a:lnTo>
                  <a:pt x="5095875" y="828675"/>
                </a:lnTo>
                <a:cubicBezTo>
                  <a:pt x="5095875" y="870759"/>
                  <a:pt x="5061759" y="904875"/>
                  <a:pt x="5019675" y="904875"/>
                </a:cubicBezTo>
                <a:lnTo>
                  <a:pt x="76200" y="904875"/>
                </a:lnTo>
                <a:cubicBezTo>
                  <a:pt x="34116" y="904875"/>
                  <a:pt x="0" y="870759"/>
                  <a:pt x="0" y="8286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6662738" y="3381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9664" y="83344"/>
                </a:moveTo>
                <a:lnTo>
                  <a:pt x="116086" y="83344"/>
                </a:lnTo>
                <a:cubicBezTo>
                  <a:pt x="111137" y="83344"/>
                  <a:pt x="107156" y="79363"/>
                  <a:pt x="107156" y="74414"/>
                </a:cubicBezTo>
                <a:lnTo>
                  <a:pt x="107156" y="20836"/>
                </a:lnTo>
                <a:cubicBezTo>
                  <a:pt x="107156" y="17227"/>
                  <a:pt x="109314" y="13953"/>
                  <a:pt x="112663" y="12576"/>
                </a:cubicBezTo>
                <a:cubicBezTo>
                  <a:pt x="116012" y="11199"/>
                  <a:pt x="119844" y="11981"/>
                  <a:pt x="122411" y="14511"/>
                </a:cubicBezTo>
                <a:lnTo>
                  <a:pt x="137294" y="29394"/>
                </a:lnTo>
                <a:lnTo>
                  <a:pt x="164604" y="2084"/>
                </a:lnTo>
                <a:cubicBezTo>
                  <a:pt x="165943" y="744"/>
                  <a:pt x="167767" y="0"/>
                  <a:pt x="169664" y="0"/>
                </a:cubicBezTo>
                <a:cubicBezTo>
                  <a:pt x="171562" y="0"/>
                  <a:pt x="173385" y="744"/>
                  <a:pt x="174761" y="2121"/>
                </a:cubicBezTo>
                <a:lnTo>
                  <a:pt x="188416" y="15776"/>
                </a:lnTo>
                <a:cubicBezTo>
                  <a:pt x="189756" y="17115"/>
                  <a:pt x="190500" y="18938"/>
                  <a:pt x="190500" y="20836"/>
                </a:cubicBezTo>
                <a:cubicBezTo>
                  <a:pt x="190500" y="22733"/>
                  <a:pt x="189756" y="24557"/>
                  <a:pt x="188379" y="25933"/>
                </a:cubicBezTo>
                <a:lnTo>
                  <a:pt x="161106" y="53206"/>
                </a:lnTo>
                <a:lnTo>
                  <a:pt x="175989" y="68089"/>
                </a:lnTo>
                <a:cubicBezTo>
                  <a:pt x="178557" y="70656"/>
                  <a:pt x="179301" y="74488"/>
                  <a:pt x="177924" y="77837"/>
                </a:cubicBezTo>
                <a:cubicBezTo>
                  <a:pt x="176547" y="81186"/>
                  <a:pt x="173273" y="83344"/>
                  <a:pt x="169664" y="83344"/>
                </a:cubicBezTo>
                <a:close/>
                <a:moveTo>
                  <a:pt x="169664" y="107156"/>
                </a:moveTo>
                <a:cubicBezTo>
                  <a:pt x="173273" y="107156"/>
                  <a:pt x="176547" y="109314"/>
                  <a:pt x="177924" y="112663"/>
                </a:cubicBezTo>
                <a:cubicBezTo>
                  <a:pt x="179301" y="116012"/>
                  <a:pt x="178557" y="119844"/>
                  <a:pt x="175989" y="122411"/>
                </a:cubicBezTo>
                <a:lnTo>
                  <a:pt x="161106" y="137294"/>
                </a:lnTo>
                <a:lnTo>
                  <a:pt x="188416" y="164604"/>
                </a:lnTo>
                <a:cubicBezTo>
                  <a:pt x="189756" y="165943"/>
                  <a:pt x="190537" y="167767"/>
                  <a:pt x="190537" y="169701"/>
                </a:cubicBezTo>
                <a:cubicBezTo>
                  <a:pt x="190537" y="171636"/>
                  <a:pt x="189793" y="173422"/>
                  <a:pt x="188416" y="174799"/>
                </a:cubicBezTo>
                <a:lnTo>
                  <a:pt x="174761" y="188454"/>
                </a:lnTo>
                <a:cubicBezTo>
                  <a:pt x="173385" y="189756"/>
                  <a:pt x="171562" y="190500"/>
                  <a:pt x="169664" y="190500"/>
                </a:cubicBezTo>
                <a:cubicBezTo>
                  <a:pt x="167767" y="190500"/>
                  <a:pt x="165943" y="189756"/>
                  <a:pt x="164567" y="188379"/>
                </a:cubicBezTo>
                <a:lnTo>
                  <a:pt x="137294" y="161106"/>
                </a:lnTo>
                <a:lnTo>
                  <a:pt x="122411" y="175989"/>
                </a:lnTo>
                <a:cubicBezTo>
                  <a:pt x="119844" y="178557"/>
                  <a:pt x="116012" y="179301"/>
                  <a:pt x="112663" y="177924"/>
                </a:cubicBezTo>
                <a:cubicBezTo>
                  <a:pt x="109314" y="176547"/>
                  <a:pt x="107156" y="173273"/>
                  <a:pt x="107156" y="169664"/>
                </a:cubicBezTo>
                <a:lnTo>
                  <a:pt x="107156" y="116086"/>
                </a:lnTo>
                <a:cubicBezTo>
                  <a:pt x="107156" y="111137"/>
                  <a:pt x="111137" y="107156"/>
                  <a:pt x="116086" y="107156"/>
                </a:cubicBezTo>
                <a:lnTo>
                  <a:pt x="169664" y="107156"/>
                </a:lnTo>
                <a:close/>
                <a:moveTo>
                  <a:pt x="74414" y="107156"/>
                </a:moveTo>
                <a:cubicBezTo>
                  <a:pt x="79363" y="107156"/>
                  <a:pt x="83344" y="111137"/>
                  <a:pt x="83344" y="116086"/>
                </a:cubicBezTo>
                <a:lnTo>
                  <a:pt x="83344" y="169664"/>
                </a:lnTo>
                <a:cubicBezTo>
                  <a:pt x="83344" y="173273"/>
                  <a:pt x="81186" y="176547"/>
                  <a:pt x="77837" y="177924"/>
                </a:cubicBezTo>
                <a:cubicBezTo>
                  <a:pt x="74488" y="179301"/>
                  <a:pt x="70656" y="178557"/>
                  <a:pt x="68089" y="175989"/>
                </a:cubicBezTo>
                <a:lnTo>
                  <a:pt x="53206" y="161106"/>
                </a:lnTo>
                <a:lnTo>
                  <a:pt x="25896" y="188416"/>
                </a:lnTo>
                <a:cubicBezTo>
                  <a:pt x="24557" y="189756"/>
                  <a:pt x="22733" y="190500"/>
                  <a:pt x="20836" y="190500"/>
                </a:cubicBezTo>
                <a:cubicBezTo>
                  <a:pt x="18938" y="190500"/>
                  <a:pt x="17115" y="189756"/>
                  <a:pt x="15739" y="188379"/>
                </a:cubicBezTo>
                <a:lnTo>
                  <a:pt x="2121" y="174761"/>
                </a:lnTo>
                <a:cubicBezTo>
                  <a:pt x="744" y="173385"/>
                  <a:pt x="0" y="171562"/>
                  <a:pt x="0" y="169664"/>
                </a:cubicBezTo>
                <a:cubicBezTo>
                  <a:pt x="0" y="167767"/>
                  <a:pt x="744" y="165943"/>
                  <a:pt x="2121" y="164567"/>
                </a:cubicBezTo>
                <a:lnTo>
                  <a:pt x="29394" y="137294"/>
                </a:lnTo>
                <a:lnTo>
                  <a:pt x="14511" y="122411"/>
                </a:lnTo>
                <a:cubicBezTo>
                  <a:pt x="11943" y="119844"/>
                  <a:pt x="11199" y="116012"/>
                  <a:pt x="12576" y="112663"/>
                </a:cubicBezTo>
                <a:cubicBezTo>
                  <a:pt x="13953" y="109314"/>
                  <a:pt x="17227" y="107156"/>
                  <a:pt x="20836" y="107156"/>
                </a:cubicBezTo>
                <a:lnTo>
                  <a:pt x="74414" y="107156"/>
                </a:lnTo>
                <a:close/>
                <a:moveTo>
                  <a:pt x="20836" y="83344"/>
                </a:moveTo>
                <a:cubicBezTo>
                  <a:pt x="17227" y="83344"/>
                  <a:pt x="13953" y="81186"/>
                  <a:pt x="12576" y="77837"/>
                </a:cubicBezTo>
                <a:cubicBezTo>
                  <a:pt x="11199" y="74488"/>
                  <a:pt x="11981" y="70656"/>
                  <a:pt x="14511" y="68089"/>
                </a:cubicBezTo>
                <a:lnTo>
                  <a:pt x="29394" y="53206"/>
                </a:lnTo>
                <a:lnTo>
                  <a:pt x="2121" y="25933"/>
                </a:lnTo>
                <a:cubicBezTo>
                  <a:pt x="744" y="24557"/>
                  <a:pt x="0" y="22733"/>
                  <a:pt x="0" y="20836"/>
                </a:cubicBezTo>
                <a:cubicBezTo>
                  <a:pt x="0" y="18938"/>
                  <a:pt x="744" y="17115"/>
                  <a:pt x="2121" y="15739"/>
                </a:cubicBezTo>
                <a:lnTo>
                  <a:pt x="15739" y="2121"/>
                </a:lnTo>
                <a:cubicBezTo>
                  <a:pt x="17115" y="744"/>
                  <a:pt x="18938" y="0"/>
                  <a:pt x="20836" y="0"/>
                </a:cubicBezTo>
                <a:cubicBezTo>
                  <a:pt x="22733" y="0"/>
                  <a:pt x="24557" y="744"/>
                  <a:pt x="25933" y="2121"/>
                </a:cubicBezTo>
                <a:lnTo>
                  <a:pt x="53206" y="29394"/>
                </a:lnTo>
                <a:lnTo>
                  <a:pt x="68089" y="14511"/>
                </a:lnTo>
                <a:cubicBezTo>
                  <a:pt x="70656" y="11943"/>
                  <a:pt x="74488" y="11199"/>
                  <a:pt x="77837" y="12576"/>
                </a:cubicBezTo>
                <a:cubicBezTo>
                  <a:pt x="81186" y="13953"/>
                  <a:pt x="83344" y="17227"/>
                  <a:pt x="83344" y="20836"/>
                </a:cubicBezTo>
                <a:lnTo>
                  <a:pt x="83344" y="74414"/>
                </a:lnTo>
                <a:cubicBezTo>
                  <a:pt x="83344" y="79363"/>
                  <a:pt x="79363" y="83344"/>
                  <a:pt x="74414" y="83344"/>
                </a:cubicBezTo>
                <a:lnTo>
                  <a:pt x="20836" y="8334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991350" y="3343275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大幅降低显存占用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638925" y="3686175"/>
            <a:ext cx="4857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显存占用从O(N²)降低到O(N)，支持更长的序列长度。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81763" y="4252913"/>
            <a:ext cx="5095875" cy="1152525"/>
          </a:xfrm>
          <a:custGeom>
            <a:avLst/>
            <a:gdLst/>
            <a:ahLst/>
            <a:cxnLst/>
            <a:rect l="l" t="t" r="r" b="b"/>
            <a:pathLst>
              <a:path w="5095875" h="1152525">
                <a:moveTo>
                  <a:pt x="76205" y="0"/>
                </a:moveTo>
                <a:lnTo>
                  <a:pt x="5019670" y="0"/>
                </a:lnTo>
                <a:cubicBezTo>
                  <a:pt x="5061757" y="0"/>
                  <a:pt x="5095875" y="34118"/>
                  <a:pt x="5095875" y="76205"/>
                </a:cubicBezTo>
                <a:lnTo>
                  <a:pt x="5095875" y="1076320"/>
                </a:lnTo>
                <a:cubicBezTo>
                  <a:pt x="5095875" y="1118407"/>
                  <a:pt x="5061757" y="1152525"/>
                  <a:pt x="5019670" y="1152525"/>
                </a:cubicBezTo>
                <a:lnTo>
                  <a:pt x="76205" y="1152525"/>
                </a:lnTo>
                <a:cubicBezTo>
                  <a:pt x="34118" y="1152525"/>
                  <a:pt x="0" y="1118407"/>
                  <a:pt x="0" y="10763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6662738" y="44481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6991350" y="44100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精确计算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38925" y="4752975"/>
            <a:ext cx="48577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与标准注意力算法不同，FlashAttention是精确的，不会造成模型性能损失。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81763" y="5567363"/>
            <a:ext cx="5095875" cy="771525"/>
          </a:xfrm>
          <a:custGeom>
            <a:avLst/>
            <a:gdLst/>
            <a:ahLst/>
            <a:cxnLst/>
            <a:rect l="l" t="t" r="r" b="b"/>
            <a:pathLst>
              <a:path w="5095875" h="771525">
                <a:moveTo>
                  <a:pt x="76204" y="0"/>
                </a:moveTo>
                <a:lnTo>
                  <a:pt x="5019671" y="0"/>
                </a:lnTo>
                <a:cubicBezTo>
                  <a:pt x="5061758" y="0"/>
                  <a:pt x="5095875" y="34117"/>
                  <a:pt x="5095875" y="76204"/>
                </a:cubicBezTo>
                <a:lnTo>
                  <a:pt x="5095875" y="695321"/>
                </a:lnTo>
                <a:cubicBezTo>
                  <a:pt x="5095875" y="737408"/>
                  <a:pt x="5061758" y="771525"/>
                  <a:pt x="50196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6710883" y="57673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6964487" y="5738813"/>
            <a:ext cx="444110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FlashAttention-2使得在数万甚至更长上下文长度上训练和推理成为可能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391914" y="365125"/>
            <a:ext cx="23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0250" y="317500"/>
            <a:ext cx="18573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速查公式总结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730250"/>
            <a:ext cx="11557000" cy="31750"/>
          </a:xfrm>
          <a:custGeom>
            <a:avLst/>
            <a:gdLst/>
            <a:ahLst/>
            <a:cxnLst/>
            <a:rect l="l" t="t" r="r" b="b"/>
            <a:pathLst>
              <a:path w="11557000" h="31750">
                <a:moveTo>
                  <a:pt x="0" y="0"/>
                </a:moveTo>
                <a:lnTo>
                  <a:pt x="11557000" y="0"/>
                </a:lnTo>
                <a:lnTo>
                  <a:pt x="11557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21469" y="838815"/>
            <a:ext cx="11549063" cy="1500188"/>
          </a:xfrm>
          <a:custGeom>
            <a:avLst/>
            <a:gdLst/>
            <a:ahLst/>
            <a:cxnLst/>
            <a:rect l="l" t="t" r="r" b="b"/>
            <a:pathLst>
              <a:path w="11549063" h="1500188">
                <a:moveTo>
                  <a:pt x="95247" y="0"/>
                </a:moveTo>
                <a:lnTo>
                  <a:pt x="11453816" y="0"/>
                </a:lnTo>
                <a:cubicBezTo>
                  <a:pt x="11506419" y="0"/>
                  <a:pt x="11549063" y="42643"/>
                  <a:pt x="11549063" y="95247"/>
                </a:cubicBezTo>
                <a:lnTo>
                  <a:pt x="11549063" y="1404941"/>
                </a:lnTo>
                <a:cubicBezTo>
                  <a:pt x="11549063" y="1457544"/>
                  <a:pt x="11506419" y="1500188"/>
                  <a:pt x="11453816" y="1500188"/>
                </a:cubicBezTo>
                <a:lnTo>
                  <a:pt x="95247" y="1500188"/>
                </a:lnTo>
                <a:cubicBezTo>
                  <a:pt x="42643" y="1500188"/>
                  <a:pt x="0" y="1457544"/>
                  <a:pt x="0" y="1404941"/>
                </a:cubicBezTo>
                <a:lnTo>
                  <a:pt x="0" y="95247"/>
                </a:lnTo>
                <a:cubicBezTo>
                  <a:pt x="0" y="42643"/>
                  <a:pt x="42643" y="0"/>
                  <a:pt x="9524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15938" y="103328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659557" y="1112658"/>
            <a:ext cx="174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23938" y="1096783"/>
            <a:ext cx="1809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总显存需求（预算）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3875" y="1549221"/>
            <a:ext cx="11144250" cy="587375"/>
          </a:xfrm>
          <a:custGeom>
            <a:avLst/>
            <a:gdLst/>
            <a:ahLst/>
            <a:cxnLst/>
            <a:rect l="l" t="t" r="r" b="b"/>
            <a:pathLst>
              <a:path w="11144250" h="587375">
                <a:moveTo>
                  <a:pt x="95249" y="0"/>
                </a:moveTo>
                <a:lnTo>
                  <a:pt x="11049001" y="0"/>
                </a:lnTo>
                <a:cubicBezTo>
                  <a:pt x="11101606" y="0"/>
                  <a:pt x="11144250" y="42644"/>
                  <a:pt x="11144250" y="95249"/>
                </a:cubicBezTo>
                <a:lnTo>
                  <a:pt x="11144250" y="492126"/>
                </a:lnTo>
                <a:cubicBezTo>
                  <a:pt x="11144250" y="544731"/>
                  <a:pt x="11101606" y="587375"/>
                  <a:pt x="11049001" y="587375"/>
                </a:cubicBezTo>
                <a:lnTo>
                  <a:pt x="95249" y="587375"/>
                </a:lnTo>
                <a:cubicBezTo>
                  <a:pt x="42644" y="587375"/>
                  <a:pt x="0" y="544731"/>
                  <a:pt x="0" y="492126"/>
                </a:cubicBezTo>
                <a:lnTo>
                  <a:pt x="0" y="95249"/>
                </a:lnTo>
                <a:cubicBezTo>
                  <a:pt x="0" y="42644"/>
                  <a:pt x="42644" y="0"/>
                  <a:pt x="95249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9"/>
              <p:cNvSpPr/>
              <p:nvPr/>
            </p:nvSpPr>
            <p:spPr>
              <a:xfrm>
                <a:off x="642938" y="1715908"/>
                <a:ext cx="10906125" cy="254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total</m:t>
                          </m:r>
                        </m:sub>
                      </m:sSub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weights</m:t>
                          </m:r>
                        </m:sub>
                      </m:sSub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kv</m:t>
                          </m:r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cache</m:t>
                          </m:r>
                        </m:sub>
                      </m:sSub>
                      <m:r>
                        <a:rPr lang="en-US" altLang="zh-CN" sz="150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50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overhead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" y="1715908"/>
                <a:ext cx="10906125" cy="254000"/>
              </a:xfrm>
              <a:prstGeom prst="rect">
                <a:avLst/>
              </a:prstGeom>
              <a:blipFill>
                <a:blip r:embed="rId3"/>
                <a:stretch>
                  <a:fillRect b="-2727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10"/>
          <p:cNvSpPr/>
          <p:nvPr/>
        </p:nvSpPr>
        <p:spPr>
          <a:xfrm>
            <a:off x="321469" y="2537440"/>
            <a:ext cx="11549063" cy="1508125"/>
          </a:xfrm>
          <a:custGeom>
            <a:avLst/>
            <a:gdLst/>
            <a:ahLst/>
            <a:cxnLst/>
            <a:rect l="l" t="t" r="r" b="b"/>
            <a:pathLst>
              <a:path w="11549063" h="1508125">
                <a:moveTo>
                  <a:pt x="95253" y="0"/>
                </a:moveTo>
                <a:lnTo>
                  <a:pt x="11453809" y="0"/>
                </a:lnTo>
                <a:cubicBezTo>
                  <a:pt x="11506416" y="0"/>
                  <a:pt x="11549063" y="42646"/>
                  <a:pt x="11549063" y="95253"/>
                </a:cubicBezTo>
                <a:lnTo>
                  <a:pt x="11549063" y="1412872"/>
                </a:lnTo>
                <a:cubicBezTo>
                  <a:pt x="11549062" y="1465479"/>
                  <a:pt x="11506416" y="1508125"/>
                  <a:pt x="11453809" y="1508125"/>
                </a:cubicBezTo>
                <a:lnTo>
                  <a:pt x="95253" y="1508125"/>
                </a:lnTo>
                <a:cubicBezTo>
                  <a:pt x="42646" y="1508125"/>
                  <a:pt x="0" y="1465479"/>
                  <a:pt x="0" y="1412872"/>
                </a:cubicBezTo>
                <a:lnTo>
                  <a:pt x="0" y="95253"/>
                </a:lnTo>
                <a:cubicBezTo>
                  <a:pt x="0" y="42646"/>
                  <a:pt x="42646" y="0"/>
                  <a:pt x="95253" y="0"/>
                </a:cubicBezTo>
                <a:close/>
              </a:path>
            </a:pathLst>
          </a:custGeom>
          <a:gradFill flip="none" rotWithShape="1">
            <a:gsLst>
              <a:gs pos="0">
                <a:srgbClr val="5F7A8C">
                  <a:alpha val="20000"/>
                </a:srgbClr>
              </a:gs>
              <a:gs pos="100000">
                <a:srgbClr val="5F7A8C">
                  <a:alpha val="5000"/>
                </a:srgbClr>
              </a:gs>
            </a:gsLst>
            <a:lin ang="2700000" scaled="1"/>
          </a:gradFill>
          <a:ln w="12700">
            <a:solidFill>
              <a:srgbClr val="5F7A8C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515938" y="273190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59557" y="2811283"/>
            <a:ext cx="174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23938" y="2795408"/>
            <a:ext cx="3198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Cache估算（单卡、FP16/BF16）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3875" y="3247846"/>
            <a:ext cx="11144250" cy="595313"/>
          </a:xfrm>
          <a:custGeom>
            <a:avLst/>
            <a:gdLst/>
            <a:ahLst/>
            <a:cxnLst/>
            <a:rect l="l" t="t" r="r" b="b"/>
            <a:pathLst>
              <a:path w="11144250" h="595313">
                <a:moveTo>
                  <a:pt x="95250" y="0"/>
                </a:moveTo>
                <a:lnTo>
                  <a:pt x="11049000" y="0"/>
                </a:lnTo>
                <a:cubicBezTo>
                  <a:pt x="11101570" y="0"/>
                  <a:pt x="11144250" y="42680"/>
                  <a:pt x="11144250" y="95250"/>
                </a:cubicBezTo>
                <a:lnTo>
                  <a:pt x="11144250" y="500063"/>
                </a:lnTo>
                <a:cubicBezTo>
                  <a:pt x="11144250" y="552632"/>
                  <a:pt x="11101570" y="595313"/>
                  <a:pt x="11049000" y="595313"/>
                </a:cubicBezTo>
                <a:lnTo>
                  <a:pt x="95250" y="595313"/>
                </a:lnTo>
                <a:cubicBezTo>
                  <a:pt x="42680" y="595313"/>
                  <a:pt x="0" y="552632"/>
                  <a:pt x="0" y="500063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15"/>
              <p:cNvSpPr/>
              <p:nvPr/>
            </p:nvSpPr>
            <p:spPr>
              <a:xfrm>
                <a:off x="650875" y="3414533"/>
                <a:ext cx="10890250" cy="2619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5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5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kv</m:t>
                          </m:r>
                        </m:sub>
                      </m:sSub>
                      <m:d>
                        <m:dPr>
                          <m:ctrl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GiB</m:t>
                          </m:r>
                        </m:e>
                      </m:d>
                      <m:r>
                        <a:rPr lang="en-US" altLang="zh-CN" sz="125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50" b="0" i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4×</m:t>
                          </m:r>
                          <m: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250" b="0" i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250" b="0" i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250" b="0" i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50" b="0" i="0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1024</m:t>
                              </m:r>
                            </m:e>
                            <m:sup>
                              <m:r>
                                <a:rPr lang="en-US" altLang="zh-CN" sz="1250" b="0" i="0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125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𝑎𝑡𝑡𝑛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Tex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75" y="3414533"/>
                <a:ext cx="10890250" cy="261937"/>
              </a:xfrm>
              <a:prstGeom prst="rect">
                <a:avLst/>
              </a:prstGeom>
              <a:blipFill>
                <a:blip r:embed="rId4"/>
                <a:stretch>
                  <a:fillRect b="-63636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16"/>
          <p:cNvSpPr/>
          <p:nvPr/>
        </p:nvSpPr>
        <p:spPr>
          <a:xfrm>
            <a:off x="321469" y="4240033"/>
            <a:ext cx="11549063" cy="1508125"/>
          </a:xfrm>
          <a:custGeom>
            <a:avLst/>
            <a:gdLst/>
            <a:ahLst/>
            <a:cxnLst/>
            <a:rect l="l" t="t" r="r" b="b"/>
            <a:pathLst>
              <a:path w="11549063" h="1508125">
                <a:moveTo>
                  <a:pt x="95253" y="0"/>
                </a:moveTo>
                <a:lnTo>
                  <a:pt x="11453809" y="0"/>
                </a:lnTo>
                <a:cubicBezTo>
                  <a:pt x="11506416" y="0"/>
                  <a:pt x="11549063" y="42646"/>
                  <a:pt x="11549063" y="95253"/>
                </a:cubicBezTo>
                <a:lnTo>
                  <a:pt x="11549063" y="1412872"/>
                </a:lnTo>
                <a:cubicBezTo>
                  <a:pt x="11549062" y="1465479"/>
                  <a:pt x="11506416" y="1508125"/>
                  <a:pt x="11453809" y="1508125"/>
                </a:cubicBezTo>
                <a:lnTo>
                  <a:pt x="95253" y="1508125"/>
                </a:lnTo>
                <a:cubicBezTo>
                  <a:pt x="42646" y="1508125"/>
                  <a:pt x="0" y="1465479"/>
                  <a:pt x="0" y="1412872"/>
                </a:cubicBezTo>
                <a:lnTo>
                  <a:pt x="0" y="95253"/>
                </a:lnTo>
                <a:cubicBezTo>
                  <a:pt x="0" y="42646"/>
                  <a:pt x="42646" y="0"/>
                  <a:pt x="95253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5000"/>
                </a:srgbClr>
              </a:gs>
            </a:gsLst>
            <a:lin ang="2700000" scaled="1"/>
          </a:gra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515938" y="443450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659557" y="4513877"/>
            <a:ext cx="174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23938" y="4498002"/>
            <a:ext cx="2817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最大并发数估算（KV主导近似）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23875" y="4852837"/>
            <a:ext cx="11144250" cy="801687"/>
          </a:xfrm>
          <a:custGeom>
            <a:avLst/>
            <a:gdLst/>
            <a:ahLst/>
            <a:cxnLst/>
            <a:rect l="l" t="t" r="r" b="b"/>
            <a:pathLst>
              <a:path w="11144250" h="595313">
                <a:moveTo>
                  <a:pt x="95250" y="0"/>
                </a:moveTo>
                <a:lnTo>
                  <a:pt x="11049000" y="0"/>
                </a:lnTo>
                <a:cubicBezTo>
                  <a:pt x="11101570" y="0"/>
                  <a:pt x="11144250" y="42680"/>
                  <a:pt x="11144250" y="95250"/>
                </a:cubicBezTo>
                <a:lnTo>
                  <a:pt x="11144250" y="500063"/>
                </a:lnTo>
                <a:cubicBezTo>
                  <a:pt x="11144250" y="552632"/>
                  <a:pt x="11101570" y="595313"/>
                  <a:pt x="11049000" y="595313"/>
                </a:cubicBezTo>
                <a:lnTo>
                  <a:pt x="95250" y="595313"/>
                </a:lnTo>
                <a:cubicBezTo>
                  <a:pt x="42680" y="595313"/>
                  <a:pt x="0" y="552632"/>
                  <a:pt x="0" y="500063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21"/>
              <p:cNvSpPr/>
              <p:nvPr/>
            </p:nvSpPr>
            <p:spPr>
              <a:xfrm>
                <a:off x="650875" y="5075087"/>
                <a:ext cx="10890250" cy="2619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5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5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max</m:t>
                          </m:r>
                        </m:sub>
                      </m:sSub>
                      <m:r>
                        <a:rPr lang="en-US" altLang="zh-CN" sz="1250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GPU</m:t>
                          </m:r>
                          <m: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Mem</m:t>
                          </m:r>
                          <m: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Budget</m:t>
                          </m:r>
                          <m:r>
                            <a:rPr lang="en-US" altLang="zh-CN" sz="1250" b="0" i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weights</m:t>
                              </m:r>
                            </m:sub>
                          </m:sSub>
                          <m:r>
                            <a:rPr lang="en-US" altLang="zh-CN" sz="1250" b="0" i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overhead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50" b="0" i="0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1250" b="0" i="1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𝐿𝐻</m:t>
                              </m:r>
                              <m:r>
                                <a:rPr lang="en-US" altLang="zh-CN" sz="1250" b="0" i="0" dirty="0">
                                  <a:solidFill>
                                    <a:srgbClr val="B89A6A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altLang="zh-CN" sz="1250" b="0" i="1" dirty="0">
                                      <a:solidFill>
                                        <a:srgbClr val="B89A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50" b="0" i="1" dirty="0">
                                          <a:solidFill>
                                            <a:srgbClr val="B89A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50" b="0" i="1" dirty="0">
                                          <a:solidFill>
                                            <a:srgbClr val="B89A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sz="1250" b="0" i="1" dirty="0">
                                          <a:solidFill>
                                            <a:srgbClr val="B89A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𝑘𝑣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250" b="0" i="1" dirty="0">
                                          <a:solidFill>
                                            <a:srgbClr val="B89A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50" b="0" i="1" dirty="0">
                                          <a:solidFill>
                                            <a:srgbClr val="B89A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sz="1250" b="0" i="1" dirty="0">
                                          <a:solidFill>
                                            <a:srgbClr val="B89A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𝑎𝑡𝑡𝑛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1250" b="0" i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250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3" name="Tex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75" y="5075087"/>
                <a:ext cx="10890250" cy="261937"/>
              </a:xfrm>
              <a:prstGeom prst="rect">
                <a:avLst/>
              </a:prstGeom>
              <a:blipFill>
                <a:blip r:embed="rId5"/>
                <a:stretch>
                  <a:fillRect t="-27273" b="-104545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hape 22"/>
          <p:cNvSpPr/>
          <p:nvPr/>
        </p:nvSpPr>
        <p:spPr>
          <a:xfrm>
            <a:off x="321469" y="5879567"/>
            <a:ext cx="11549063" cy="873125"/>
          </a:xfrm>
          <a:custGeom>
            <a:avLst/>
            <a:gdLst/>
            <a:ahLst/>
            <a:cxnLst/>
            <a:rect l="l" t="t" r="r" b="b"/>
            <a:pathLst>
              <a:path w="11549063" h="873125">
                <a:moveTo>
                  <a:pt x="95249" y="0"/>
                </a:moveTo>
                <a:lnTo>
                  <a:pt x="11453813" y="0"/>
                </a:lnTo>
                <a:cubicBezTo>
                  <a:pt x="11506418" y="0"/>
                  <a:pt x="11549063" y="42645"/>
                  <a:pt x="11549063" y="95249"/>
                </a:cubicBezTo>
                <a:lnTo>
                  <a:pt x="11549063" y="777876"/>
                </a:lnTo>
                <a:cubicBezTo>
                  <a:pt x="11549063" y="830480"/>
                  <a:pt x="11506418" y="873125"/>
                  <a:pt x="11453813" y="873125"/>
                </a:cubicBezTo>
                <a:lnTo>
                  <a:pt x="95249" y="873125"/>
                </a:lnTo>
                <a:cubicBezTo>
                  <a:pt x="42645" y="873125"/>
                  <a:pt x="0" y="830480"/>
                  <a:pt x="0" y="777876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501055" y="6074036"/>
            <a:ext cx="267891" cy="238125"/>
          </a:xfrm>
          <a:custGeom>
            <a:avLst/>
            <a:gdLst/>
            <a:ahLst/>
            <a:cxnLst/>
            <a:rect l="l" t="t" r="r" b="b"/>
            <a:pathLst>
              <a:path w="267891" h="238125">
                <a:moveTo>
                  <a:pt x="22324" y="91064"/>
                </a:moveTo>
                <a:lnTo>
                  <a:pt x="119621" y="131108"/>
                </a:lnTo>
                <a:cubicBezTo>
                  <a:pt x="124178" y="132969"/>
                  <a:pt x="129015" y="133945"/>
                  <a:pt x="133945" y="133945"/>
                </a:cubicBezTo>
                <a:cubicBezTo>
                  <a:pt x="138875" y="133945"/>
                  <a:pt x="143712" y="132969"/>
                  <a:pt x="148270" y="131108"/>
                </a:cubicBezTo>
                <a:lnTo>
                  <a:pt x="261007" y="84693"/>
                </a:lnTo>
                <a:cubicBezTo>
                  <a:pt x="265193" y="82972"/>
                  <a:pt x="267891" y="78925"/>
                  <a:pt x="267891" y="74414"/>
                </a:cubicBezTo>
                <a:cubicBezTo>
                  <a:pt x="267891" y="69903"/>
                  <a:pt x="265193" y="65856"/>
                  <a:pt x="261007" y="64136"/>
                </a:cubicBezTo>
                <a:lnTo>
                  <a:pt x="148270" y="17720"/>
                </a:lnTo>
                <a:cubicBezTo>
                  <a:pt x="143712" y="15859"/>
                  <a:pt x="138875" y="14883"/>
                  <a:pt x="133945" y="14883"/>
                </a:cubicBezTo>
                <a:cubicBezTo>
                  <a:pt x="129015" y="14883"/>
                  <a:pt x="124178" y="15859"/>
                  <a:pt x="119621" y="17720"/>
                </a:cubicBezTo>
                <a:lnTo>
                  <a:pt x="6883" y="64136"/>
                </a:lnTo>
                <a:cubicBezTo>
                  <a:pt x="2698" y="65856"/>
                  <a:pt x="0" y="69903"/>
                  <a:pt x="0" y="74414"/>
                </a:cubicBezTo>
                <a:lnTo>
                  <a:pt x="0" y="212080"/>
                </a:lnTo>
                <a:cubicBezTo>
                  <a:pt x="0" y="218266"/>
                  <a:pt x="4976" y="223242"/>
                  <a:pt x="11162" y="223242"/>
                </a:cubicBezTo>
                <a:cubicBezTo>
                  <a:pt x="17348" y="223242"/>
                  <a:pt x="22324" y="218266"/>
                  <a:pt x="22324" y="212080"/>
                </a:cubicBezTo>
                <a:lnTo>
                  <a:pt x="22324" y="91064"/>
                </a:lnTo>
                <a:close/>
                <a:moveTo>
                  <a:pt x="44648" y="124411"/>
                </a:moveTo>
                <a:lnTo>
                  <a:pt x="44648" y="178594"/>
                </a:lnTo>
                <a:cubicBezTo>
                  <a:pt x="44648" y="203243"/>
                  <a:pt x="84646" y="223242"/>
                  <a:pt x="133945" y="223242"/>
                </a:cubicBezTo>
                <a:cubicBezTo>
                  <a:pt x="183245" y="223242"/>
                  <a:pt x="223242" y="203243"/>
                  <a:pt x="223242" y="178594"/>
                </a:cubicBezTo>
                <a:lnTo>
                  <a:pt x="223242" y="124365"/>
                </a:lnTo>
                <a:lnTo>
                  <a:pt x="156781" y="151758"/>
                </a:lnTo>
                <a:cubicBezTo>
                  <a:pt x="149526" y="154735"/>
                  <a:pt x="141805" y="156270"/>
                  <a:pt x="133945" y="156270"/>
                </a:cubicBezTo>
                <a:cubicBezTo>
                  <a:pt x="126085" y="156270"/>
                  <a:pt x="118365" y="154735"/>
                  <a:pt x="111109" y="151758"/>
                </a:cubicBezTo>
                <a:lnTo>
                  <a:pt x="44648" y="124365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908844" y="6042286"/>
            <a:ext cx="10882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核心要义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08844" y="6359786"/>
            <a:ext cx="10874375" cy="230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通过深入理解显存构成，我们可以更科学地进行</a:t>
            </a:r>
            <a:r>
              <a:rPr lang="en-US" sz="1125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硬件选型</a:t>
            </a: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125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系统优化</a:t>
            </a:r>
            <a:r>
              <a:rPr lang="en-US" sz="112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，在成本与性能之间找到最佳平衡点。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425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显存：LLM推理的首要瓶颈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00050" y="1704975"/>
            <a:ext cx="5543550" cy="2400300"/>
          </a:xfrm>
          <a:custGeom>
            <a:avLst/>
            <a:gdLst/>
            <a:ahLst/>
            <a:cxnLst/>
            <a:rect l="l" t="t" r="r" b="b"/>
            <a:pathLst>
              <a:path w="5543550" h="2400300">
                <a:moveTo>
                  <a:pt x="0" y="0"/>
                </a:moveTo>
                <a:lnTo>
                  <a:pt x="5429248" y="0"/>
                </a:lnTo>
                <a:cubicBezTo>
                  <a:pt x="5492333" y="0"/>
                  <a:pt x="5543550" y="51217"/>
                  <a:pt x="5543550" y="114302"/>
                </a:cubicBezTo>
                <a:lnTo>
                  <a:pt x="5543550" y="2285998"/>
                </a:lnTo>
                <a:cubicBezTo>
                  <a:pt x="5543550" y="2349083"/>
                  <a:pt x="5492333" y="2400300"/>
                  <a:pt x="5429248" y="2400300"/>
                </a:cubicBez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00050" y="1704975"/>
            <a:ext cx="38100" cy="2400300"/>
          </a:xfrm>
          <a:custGeom>
            <a:avLst/>
            <a:gdLst/>
            <a:ahLst/>
            <a:cxnLst/>
            <a:rect l="l" t="t" r="r" b="b"/>
            <a:pathLst>
              <a:path w="38100" h="2400300">
                <a:moveTo>
                  <a:pt x="0" y="0"/>
                </a:moveTo>
                <a:lnTo>
                  <a:pt x="38100" y="0"/>
                </a:lnTo>
                <a:lnTo>
                  <a:pt x="381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7225" y="19716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046187" y="1933575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显存的三重约束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46187" y="2314575"/>
            <a:ext cx="47434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在LLM的推理与部署中， </a:t>
            </a:r>
            <a:r>
              <a:rPr lang="en-US" sz="1200" dirty="0">
                <a:solidFill>
                  <a:srgbClr val="B89A6A"/>
                </a:solidFill>
                <a:highlight>
                  <a:srgbClr val="B89A6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显存通常是最先触达的系统性瓶颈 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。它同时约束着：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46187" y="2962275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03201" y="2924175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单卡可加载的模型规模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—— 参数量与精度的乘积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46187" y="3305175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03201" y="3267075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可服务的并发请求数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（Batch Size）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46187" y="3648075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▸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03201" y="3609975"/>
            <a:ext cx="2952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可支持的上下文长度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（Context Window）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4333875"/>
            <a:ext cx="5543550" cy="1581150"/>
          </a:xfrm>
          <a:custGeom>
            <a:avLst/>
            <a:gdLst/>
            <a:ahLst/>
            <a:cxnLst/>
            <a:rect l="l" t="t" r="r" b="b"/>
            <a:pathLst>
              <a:path w="5543550" h="1581150">
                <a:moveTo>
                  <a:pt x="0" y="0"/>
                </a:moveTo>
                <a:lnTo>
                  <a:pt x="5429249" y="0"/>
                </a:lnTo>
                <a:cubicBezTo>
                  <a:pt x="5492376" y="0"/>
                  <a:pt x="5543550" y="51174"/>
                  <a:pt x="5543550" y="114301"/>
                </a:cubicBezTo>
                <a:lnTo>
                  <a:pt x="5543550" y="1466849"/>
                </a:lnTo>
                <a:cubicBezTo>
                  <a:pt x="5543550" y="1529976"/>
                  <a:pt x="5492376" y="1581150"/>
                  <a:pt x="5429249" y="1581150"/>
                </a:cubicBez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>
            <a:off x="400050" y="4333875"/>
            <a:ext cx="38100" cy="1581150"/>
          </a:xfrm>
          <a:custGeom>
            <a:avLst/>
            <a:gdLst/>
            <a:ahLst/>
            <a:cxnLst/>
            <a:rect l="l" t="t" r="r" b="b"/>
            <a:pathLst>
              <a:path w="38100" h="1581150">
                <a:moveTo>
                  <a:pt x="0" y="0"/>
                </a:moveTo>
                <a:lnTo>
                  <a:pt x="38100" y="0"/>
                </a:lnTo>
                <a:lnTo>
                  <a:pt x="3810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7"/>
          <p:cNvSpPr/>
          <p:nvPr/>
        </p:nvSpPr>
        <p:spPr>
          <a:xfrm>
            <a:off x="647700" y="46005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028700" y="4562475"/>
            <a:ext cx="478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自回归生成的显存增长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28700" y="4943475"/>
            <a:ext cx="4762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尤其在 </a:t>
            </a:r>
            <a:r>
              <a:rPr lang="en-US" sz="1200" dirty="0">
                <a:solidFill>
                  <a:srgbClr val="B89A6A"/>
                </a:solidFill>
                <a:highlight>
                  <a:srgbClr val="B89A6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自回归生成 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（autoregressive decoding）场景中，显存会随输入与输出Token的累积而持续增长，进而影响吞吐与延迟的稳定性。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48400" y="1143000"/>
            <a:ext cx="5562600" cy="5334000"/>
          </a:xfrm>
          <a:custGeom>
            <a:avLst/>
            <a:gdLst/>
            <a:ahLst/>
            <a:cxnLst/>
            <a:rect l="l" t="t" r="r" b="b"/>
            <a:pathLst>
              <a:path w="5562600" h="5334000">
                <a:moveTo>
                  <a:pt x="114308" y="0"/>
                </a:moveTo>
                <a:lnTo>
                  <a:pt x="5448292" y="0"/>
                </a:lnTo>
                <a:cubicBezTo>
                  <a:pt x="5511423" y="0"/>
                  <a:pt x="5562600" y="51177"/>
                  <a:pt x="5562600" y="114308"/>
                </a:cubicBezTo>
                <a:lnTo>
                  <a:pt x="5562600" y="5219692"/>
                </a:lnTo>
                <a:cubicBezTo>
                  <a:pt x="5562600" y="5282823"/>
                  <a:pt x="5511423" y="5334000"/>
                  <a:pt x="5448292" y="5334000"/>
                </a:cubicBezTo>
                <a:lnTo>
                  <a:pt x="114308" y="5334000"/>
                </a:lnTo>
                <a:cubicBezTo>
                  <a:pt x="51177" y="5334000"/>
                  <a:pt x="0" y="5282823"/>
                  <a:pt x="0" y="5219692"/>
                </a:cubicBezTo>
                <a:lnTo>
                  <a:pt x="0" y="114308"/>
                </a:lnTo>
                <a:cubicBezTo>
                  <a:pt x="0" y="51177"/>
                  <a:pt x="51177" y="0"/>
                  <a:pt x="114308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6429375" y="2314575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显存约束的三维关系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77000" y="277177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模型规模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972800" y="277177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静态占用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81763" y="3081338"/>
            <a:ext cx="5095875" cy="142875"/>
          </a:xfrm>
          <a:custGeom>
            <a:avLst/>
            <a:gdLst/>
            <a:ahLst/>
            <a:cxnLst/>
            <a:rect l="l" t="t" r="r" b="b"/>
            <a:pathLst>
              <a:path w="5095875" h="142875">
                <a:moveTo>
                  <a:pt x="71438" y="0"/>
                </a:moveTo>
                <a:lnTo>
                  <a:pt x="5024438" y="0"/>
                </a:lnTo>
                <a:cubicBezTo>
                  <a:pt x="5063865" y="0"/>
                  <a:pt x="5095875" y="32010"/>
                  <a:pt x="5095875" y="71438"/>
                </a:cubicBezTo>
                <a:lnTo>
                  <a:pt x="5095875" y="71438"/>
                </a:lnTo>
                <a:cubicBezTo>
                  <a:pt x="5095875" y="110865"/>
                  <a:pt x="5063865" y="142875"/>
                  <a:pt x="5024438" y="142875"/>
                </a:cubicBezTo>
                <a:lnTo>
                  <a:pt x="71438" y="142875"/>
                </a:lnTo>
                <a:cubicBezTo>
                  <a:pt x="32010" y="142875"/>
                  <a:pt x="0" y="110865"/>
                  <a:pt x="0" y="71438"/>
                </a:cubicBezTo>
                <a:lnTo>
                  <a:pt x="0" y="71438"/>
                </a:lnTo>
                <a:cubicBezTo>
                  <a:pt x="0" y="32010"/>
                  <a:pt x="32010" y="0"/>
                  <a:pt x="71437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486525" y="3086100"/>
            <a:ext cx="3819525" cy="152400"/>
          </a:xfrm>
          <a:custGeom>
            <a:avLst/>
            <a:gdLst/>
            <a:ahLst/>
            <a:cxnLst/>
            <a:rect l="l" t="t" r="r" b="b"/>
            <a:pathLst>
              <a:path w="3819525" h="152400">
                <a:moveTo>
                  <a:pt x="76200" y="0"/>
                </a:moveTo>
                <a:lnTo>
                  <a:pt x="3743325" y="0"/>
                </a:lnTo>
                <a:cubicBezTo>
                  <a:pt x="3785381" y="0"/>
                  <a:pt x="3819525" y="34144"/>
                  <a:pt x="3819525" y="76200"/>
                </a:cubicBezTo>
                <a:lnTo>
                  <a:pt x="3819525" y="76200"/>
                </a:lnTo>
                <a:cubicBezTo>
                  <a:pt x="3819525" y="118256"/>
                  <a:pt x="3785381" y="152400"/>
                  <a:pt x="3743325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/>
              </a:gs>
              <a:gs pos="100000">
                <a:srgbClr val="5F7A8C"/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477000" y="3419475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Batch Size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972800" y="341947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动态增长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81763" y="3729038"/>
            <a:ext cx="5095875" cy="142875"/>
          </a:xfrm>
          <a:custGeom>
            <a:avLst/>
            <a:gdLst/>
            <a:ahLst/>
            <a:cxnLst/>
            <a:rect l="l" t="t" r="r" b="b"/>
            <a:pathLst>
              <a:path w="5095875" h="142875">
                <a:moveTo>
                  <a:pt x="71438" y="0"/>
                </a:moveTo>
                <a:lnTo>
                  <a:pt x="5024438" y="0"/>
                </a:lnTo>
                <a:cubicBezTo>
                  <a:pt x="5063865" y="0"/>
                  <a:pt x="5095875" y="32010"/>
                  <a:pt x="5095875" y="71438"/>
                </a:cubicBezTo>
                <a:lnTo>
                  <a:pt x="5095875" y="71438"/>
                </a:lnTo>
                <a:cubicBezTo>
                  <a:pt x="5095875" y="110865"/>
                  <a:pt x="5063865" y="142875"/>
                  <a:pt x="5024438" y="142875"/>
                </a:cubicBezTo>
                <a:lnTo>
                  <a:pt x="71438" y="142875"/>
                </a:lnTo>
                <a:cubicBezTo>
                  <a:pt x="32010" y="142875"/>
                  <a:pt x="0" y="110865"/>
                  <a:pt x="0" y="71438"/>
                </a:cubicBezTo>
                <a:lnTo>
                  <a:pt x="0" y="71438"/>
                </a:lnTo>
                <a:cubicBezTo>
                  <a:pt x="0" y="32010"/>
                  <a:pt x="32010" y="0"/>
                  <a:pt x="71437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6486525" y="3733800"/>
            <a:ext cx="3048000" cy="152400"/>
          </a:xfrm>
          <a:custGeom>
            <a:avLst/>
            <a:gdLst/>
            <a:ahLst/>
            <a:cxnLst/>
            <a:rect l="l" t="t" r="r" b="b"/>
            <a:pathLst>
              <a:path w="3048000" h="152400">
                <a:moveTo>
                  <a:pt x="76200" y="0"/>
                </a:moveTo>
                <a:lnTo>
                  <a:pt x="2971800" y="0"/>
                </a:lnTo>
                <a:cubicBezTo>
                  <a:pt x="3013856" y="0"/>
                  <a:pt x="3048000" y="34144"/>
                  <a:pt x="3048000" y="76200"/>
                </a:cubicBezTo>
                <a:lnTo>
                  <a:pt x="3048000" y="76200"/>
                </a:lnTo>
                <a:cubicBezTo>
                  <a:pt x="3048000" y="118256"/>
                  <a:pt x="3013856" y="152400"/>
                  <a:pt x="29718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B89A6A">
                  <a:alpha val="7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477000" y="406717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序列长度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972800" y="406717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线性增长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81763" y="4376738"/>
            <a:ext cx="5095875" cy="142875"/>
          </a:xfrm>
          <a:custGeom>
            <a:avLst/>
            <a:gdLst/>
            <a:ahLst/>
            <a:cxnLst/>
            <a:rect l="l" t="t" r="r" b="b"/>
            <a:pathLst>
              <a:path w="5095875" h="142875">
                <a:moveTo>
                  <a:pt x="71438" y="0"/>
                </a:moveTo>
                <a:lnTo>
                  <a:pt x="5024438" y="0"/>
                </a:lnTo>
                <a:cubicBezTo>
                  <a:pt x="5063865" y="0"/>
                  <a:pt x="5095875" y="32010"/>
                  <a:pt x="5095875" y="71438"/>
                </a:cubicBezTo>
                <a:lnTo>
                  <a:pt x="5095875" y="71438"/>
                </a:lnTo>
                <a:cubicBezTo>
                  <a:pt x="5095875" y="110865"/>
                  <a:pt x="5063865" y="142875"/>
                  <a:pt x="5024438" y="142875"/>
                </a:cubicBezTo>
                <a:lnTo>
                  <a:pt x="71438" y="142875"/>
                </a:lnTo>
                <a:cubicBezTo>
                  <a:pt x="32010" y="142875"/>
                  <a:pt x="0" y="110865"/>
                  <a:pt x="0" y="71438"/>
                </a:cubicBezTo>
                <a:lnTo>
                  <a:pt x="0" y="71438"/>
                </a:lnTo>
                <a:cubicBezTo>
                  <a:pt x="0" y="32010"/>
                  <a:pt x="32010" y="0"/>
                  <a:pt x="71437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6486525" y="4381500"/>
            <a:ext cx="4324350" cy="152400"/>
          </a:xfrm>
          <a:custGeom>
            <a:avLst/>
            <a:gdLst/>
            <a:ahLst/>
            <a:cxnLst/>
            <a:rect l="l" t="t" r="r" b="b"/>
            <a:pathLst>
              <a:path w="4324350" h="152400">
                <a:moveTo>
                  <a:pt x="76200" y="0"/>
                </a:moveTo>
                <a:lnTo>
                  <a:pt x="4248150" y="0"/>
                </a:lnTo>
                <a:cubicBezTo>
                  <a:pt x="4290206" y="0"/>
                  <a:pt x="4324350" y="34144"/>
                  <a:pt x="4324350" y="76200"/>
                </a:cubicBezTo>
                <a:lnTo>
                  <a:pt x="4324350" y="76200"/>
                </a:lnTo>
                <a:cubicBezTo>
                  <a:pt x="4324350" y="118256"/>
                  <a:pt x="4290206" y="152400"/>
                  <a:pt x="424815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F7A8C"/>
              </a:gs>
              <a:gs pos="100000">
                <a:srgbClr val="3A5A78"/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6481763" y="4757738"/>
            <a:ext cx="5095875" cy="542925"/>
          </a:xfrm>
          <a:custGeom>
            <a:avLst/>
            <a:gdLst/>
            <a:ahLst/>
            <a:cxnLst/>
            <a:rect l="l" t="t" r="r" b="b"/>
            <a:pathLst>
              <a:path w="5095875" h="542925">
                <a:moveTo>
                  <a:pt x="76200" y="0"/>
                </a:moveTo>
                <a:lnTo>
                  <a:pt x="5019675" y="0"/>
                </a:lnTo>
                <a:cubicBezTo>
                  <a:pt x="5061759" y="0"/>
                  <a:pt x="5095875" y="34116"/>
                  <a:pt x="5095875" y="76200"/>
                </a:cubicBezTo>
                <a:lnTo>
                  <a:pt x="5095875" y="466725"/>
                </a:lnTo>
                <a:cubicBezTo>
                  <a:pt x="5095875" y="508809"/>
                  <a:pt x="5061759" y="542925"/>
                  <a:pt x="501967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7594997" y="4957763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6848475" y="49149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关键洞察：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显存管理是推理优化的核心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0297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3257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推理显存的三层构成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87630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81000" y="1479947"/>
            <a:ext cx="11515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与训练过程不同，推理过程不需要</a:t>
            </a:r>
            <a:r>
              <a:rPr lang="en-US" sz="135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存储梯度</a:t>
            </a: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（Gradients）和</a:t>
            </a:r>
            <a:r>
              <a:rPr lang="en-US" sz="135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优化器状态</a:t>
            </a: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（Optimizer States）。在主流LLM推理系统中，显存占用可以拆解为三类：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5763" y="1991916"/>
            <a:ext cx="3648075" cy="3019425"/>
          </a:xfrm>
          <a:custGeom>
            <a:avLst/>
            <a:gdLst/>
            <a:ahLst/>
            <a:cxnLst/>
            <a:rect l="l" t="t" r="r" b="b"/>
            <a:pathLst>
              <a:path w="3648075" h="3019425">
                <a:moveTo>
                  <a:pt x="114285" y="0"/>
                </a:moveTo>
                <a:lnTo>
                  <a:pt x="3533790" y="0"/>
                </a:lnTo>
                <a:cubicBezTo>
                  <a:pt x="3596908" y="0"/>
                  <a:pt x="3648075" y="51167"/>
                  <a:pt x="3648075" y="114285"/>
                </a:cubicBezTo>
                <a:lnTo>
                  <a:pt x="3648075" y="2905140"/>
                </a:lnTo>
                <a:cubicBezTo>
                  <a:pt x="3648075" y="2968258"/>
                  <a:pt x="3596908" y="3019425"/>
                  <a:pt x="3533790" y="3019425"/>
                </a:cubicBezTo>
                <a:lnTo>
                  <a:pt x="114285" y="3019425"/>
                </a:lnTo>
                <a:cubicBezTo>
                  <a:pt x="51167" y="3019425"/>
                  <a:pt x="0" y="2968258"/>
                  <a:pt x="0" y="2905140"/>
                </a:cubicBezTo>
                <a:lnTo>
                  <a:pt x="0" y="114285"/>
                </a:lnTo>
                <a:cubicBezTo>
                  <a:pt x="0" y="51167"/>
                  <a:pt x="51167" y="0"/>
                  <a:pt x="11428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905000" y="222527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2069306" y="238720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5183" y="-1395"/>
                </a:moveTo>
                <a:cubicBezTo>
                  <a:pt x="136234" y="-7758"/>
                  <a:pt x="149851" y="-7758"/>
                  <a:pt x="160902" y="-1395"/>
                </a:cubicBezTo>
                <a:lnTo>
                  <a:pt x="259073" y="55252"/>
                </a:lnTo>
                <a:cubicBezTo>
                  <a:pt x="270123" y="61615"/>
                  <a:pt x="276932" y="73447"/>
                  <a:pt x="276932" y="86171"/>
                </a:cubicBezTo>
                <a:lnTo>
                  <a:pt x="276932" y="199467"/>
                </a:lnTo>
                <a:cubicBezTo>
                  <a:pt x="276932" y="212248"/>
                  <a:pt x="270123" y="224024"/>
                  <a:pt x="259073" y="230386"/>
                </a:cubicBezTo>
                <a:lnTo>
                  <a:pt x="160902" y="287145"/>
                </a:lnTo>
                <a:cubicBezTo>
                  <a:pt x="149851" y="293508"/>
                  <a:pt x="136234" y="293508"/>
                  <a:pt x="125183" y="287145"/>
                </a:cubicBezTo>
                <a:lnTo>
                  <a:pt x="27068" y="230498"/>
                </a:lnTo>
                <a:cubicBezTo>
                  <a:pt x="16018" y="224135"/>
                  <a:pt x="9209" y="212303"/>
                  <a:pt x="9209" y="199579"/>
                </a:cubicBezTo>
                <a:lnTo>
                  <a:pt x="9209" y="86283"/>
                </a:lnTo>
                <a:cubicBezTo>
                  <a:pt x="9209" y="73502"/>
                  <a:pt x="16018" y="61726"/>
                  <a:pt x="27068" y="55364"/>
                </a:cubicBezTo>
                <a:lnTo>
                  <a:pt x="125183" y="-1395"/>
                </a:lnTo>
                <a:close/>
                <a:moveTo>
                  <a:pt x="241157" y="199523"/>
                </a:moveTo>
                <a:lnTo>
                  <a:pt x="241157" y="106821"/>
                </a:lnTo>
                <a:lnTo>
                  <a:pt x="160902" y="153144"/>
                </a:lnTo>
                <a:lnTo>
                  <a:pt x="160902" y="245845"/>
                </a:lnTo>
                <a:lnTo>
                  <a:pt x="241157" y="199523"/>
                </a:ln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561975" y="3025378"/>
            <a:ext cx="3295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模型权重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528465" y="3487341"/>
            <a:ext cx="1362075" cy="390525"/>
          </a:xfrm>
          <a:custGeom>
            <a:avLst/>
            <a:gdLst/>
            <a:ahLst/>
            <a:cxnLst/>
            <a:rect l="l" t="t" r="r" b="b"/>
            <a:pathLst>
              <a:path w="1362075" h="390525">
                <a:moveTo>
                  <a:pt x="76199" y="0"/>
                </a:moveTo>
                <a:lnTo>
                  <a:pt x="1285876" y="0"/>
                </a:lnTo>
                <a:cubicBezTo>
                  <a:pt x="1327959" y="0"/>
                  <a:pt x="1362075" y="34116"/>
                  <a:pt x="1362075" y="76199"/>
                </a:cubicBezTo>
                <a:lnTo>
                  <a:pt x="1362075" y="314326"/>
                </a:lnTo>
                <a:cubicBezTo>
                  <a:pt x="1362075" y="356409"/>
                  <a:pt x="1327959" y="390525"/>
                  <a:pt x="1285876" y="390525"/>
                </a:cubicBezTo>
                <a:lnTo>
                  <a:pt x="76199" y="390525"/>
                </a:lnTo>
                <a:cubicBezTo>
                  <a:pt x="34144" y="390525"/>
                  <a:pt x="0" y="356381"/>
                  <a:pt x="0" y="31432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485602" y="3482578"/>
            <a:ext cx="1428750" cy="3810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Weights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9125" y="4035028"/>
            <a:ext cx="3257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静态占用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，取决于模型参数量和精度。无论是否进行推理，加载模型本身就需要占用这部分显存。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71963" y="1991916"/>
            <a:ext cx="3648075" cy="3019425"/>
          </a:xfrm>
          <a:custGeom>
            <a:avLst/>
            <a:gdLst/>
            <a:ahLst/>
            <a:cxnLst/>
            <a:rect l="l" t="t" r="r" b="b"/>
            <a:pathLst>
              <a:path w="3648075" h="3019425">
                <a:moveTo>
                  <a:pt x="114285" y="0"/>
                </a:moveTo>
                <a:lnTo>
                  <a:pt x="3533790" y="0"/>
                </a:lnTo>
                <a:cubicBezTo>
                  <a:pt x="3596908" y="0"/>
                  <a:pt x="3648075" y="51167"/>
                  <a:pt x="3648075" y="114285"/>
                </a:cubicBezTo>
                <a:lnTo>
                  <a:pt x="3648075" y="2905140"/>
                </a:lnTo>
                <a:cubicBezTo>
                  <a:pt x="3648075" y="2968258"/>
                  <a:pt x="3596908" y="3019425"/>
                  <a:pt x="3533790" y="3019425"/>
                </a:cubicBezTo>
                <a:lnTo>
                  <a:pt x="114285" y="3019425"/>
                </a:lnTo>
                <a:cubicBezTo>
                  <a:pt x="51167" y="3019425"/>
                  <a:pt x="0" y="2968258"/>
                  <a:pt x="0" y="2905140"/>
                </a:cubicBezTo>
                <a:lnTo>
                  <a:pt x="0" y="114285"/>
                </a:lnTo>
                <a:cubicBezTo>
                  <a:pt x="0" y="51167"/>
                  <a:pt x="51167" y="0"/>
                  <a:pt x="114285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5000"/>
                </a:srgbClr>
              </a:gs>
            </a:gsLst>
            <a:lin ang="2700000" scaled="1"/>
          </a:gra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5791200" y="222527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5955506" y="238720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16018" y="35719"/>
                  <a:pt x="0" y="51736"/>
                  <a:pt x="0" y="71438"/>
                </a:cubicBezTo>
                <a:lnTo>
                  <a:pt x="0" y="75567"/>
                </a:lnTo>
                <a:cubicBezTo>
                  <a:pt x="0" y="79363"/>
                  <a:pt x="2456" y="82600"/>
                  <a:pt x="5637" y="84665"/>
                </a:cubicBezTo>
                <a:cubicBezTo>
                  <a:pt x="13004" y="89464"/>
                  <a:pt x="17859" y="97724"/>
                  <a:pt x="17859" y="107156"/>
                </a:cubicBezTo>
                <a:cubicBezTo>
                  <a:pt x="17859" y="116588"/>
                  <a:pt x="13004" y="124848"/>
                  <a:pt x="5637" y="129648"/>
                </a:cubicBezTo>
                <a:cubicBezTo>
                  <a:pt x="2456" y="131713"/>
                  <a:pt x="0" y="134950"/>
                  <a:pt x="0" y="138745"/>
                </a:cubicBezTo>
                <a:lnTo>
                  <a:pt x="0" y="169664"/>
                </a:lnTo>
                <a:lnTo>
                  <a:pt x="285750" y="169664"/>
                </a:lnTo>
                <a:lnTo>
                  <a:pt x="285750" y="138745"/>
                </a:lnTo>
                <a:cubicBezTo>
                  <a:pt x="285750" y="134950"/>
                  <a:pt x="283294" y="131713"/>
                  <a:pt x="280113" y="129648"/>
                </a:cubicBezTo>
                <a:cubicBezTo>
                  <a:pt x="272746" y="124848"/>
                  <a:pt x="267891" y="116588"/>
                  <a:pt x="267891" y="107156"/>
                </a:cubicBezTo>
                <a:cubicBezTo>
                  <a:pt x="267891" y="97724"/>
                  <a:pt x="272746" y="89464"/>
                  <a:pt x="280113" y="84665"/>
                </a:cubicBezTo>
                <a:cubicBezTo>
                  <a:pt x="283294" y="82600"/>
                  <a:pt x="285750" y="79363"/>
                  <a:pt x="285750" y="75567"/>
                </a:cubicBezTo>
                <a:lnTo>
                  <a:pt x="285750" y="71437"/>
                </a:lnTo>
                <a:cubicBezTo>
                  <a:pt x="285750" y="51736"/>
                  <a:pt x="269732" y="35719"/>
                  <a:pt x="250031" y="35719"/>
                </a:cubicBezTo>
                <a:lnTo>
                  <a:pt x="35719" y="35719"/>
                </a:lnTo>
                <a:close/>
                <a:moveTo>
                  <a:pt x="285750" y="232172"/>
                </a:moveTo>
                <a:lnTo>
                  <a:pt x="285750" y="196453"/>
                </a:lnTo>
                <a:lnTo>
                  <a:pt x="0" y="196453"/>
                </a:lnTo>
                <a:lnTo>
                  <a:pt x="0" y="232172"/>
                </a:lnTo>
                <a:cubicBezTo>
                  <a:pt x="0" y="242050"/>
                  <a:pt x="7981" y="250031"/>
                  <a:pt x="17859" y="250031"/>
                </a:cubicBezTo>
                <a:lnTo>
                  <a:pt x="53578" y="250031"/>
                </a:lnTo>
                <a:lnTo>
                  <a:pt x="53578" y="236637"/>
                </a:lnTo>
                <a:cubicBezTo>
                  <a:pt x="53578" y="229214"/>
                  <a:pt x="59550" y="223242"/>
                  <a:pt x="66973" y="223242"/>
                </a:cubicBezTo>
                <a:cubicBezTo>
                  <a:pt x="74395" y="223242"/>
                  <a:pt x="80367" y="229214"/>
                  <a:pt x="80367" y="236637"/>
                </a:cubicBezTo>
                <a:lnTo>
                  <a:pt x="80367" y="250031"/>
                </a:lnTo>
                <a:lnTo>
                  <a:pt x="129480" y="250031"/>
                </a:lnTo>
                <a:lnTo>
                  <a:pt x="129480" y="236637"/>
                </a:lnTo>
                <a:cubicBezTo>
                  <a:pt x="129480" y="229214"/>
                  <a:pt x="135452" y="223242"/>
                  <a:pt x="142875" y="223242"/>
                </a:cubicBezTo>
                <a:cubicBezTo>
                  <a:pt x="150298" y="223242"/>
                  <a:pt x="156270" y="229214"/>
                  <a:pt x="156270" y="236637"/>
                </a:cubicBezTo>
                <a:lnTo>
                  <a:pt x="156270" y="250031"/>
                </a:lnTo>
                <a:lnTo>
                  <a:pt x="205383" y="250031"/>
                </a:lnTo>
                <a:lnTo>
                  <a:pt x="205383" y="236637"/>
                </a:lnTo>
                <a:cubicBezTo>
                  <a:pt x="205383" y="229214"/>
                  <a:pt x="211355" y="223242"/>
                  <a:pt x="218777" y="223242"/>
                </a:cubicBezTo>
                <a:cubicBezTo>
                  <a:pt x="226200" y="223242"/>
                  <a:pt x="232172" y="229214"/>
                  <a:pt x="232172" y="236637"/>
                </a:cubicBezTo>
                <a:lnTo>
                  <a:pt x="232172" y="250031"/>
                </a:lnTo>
                <a:lnTo>
                  <a:pt x="267891" y="250031"/>
                </a:lnTo>
                <a:cubicBezTo>
                  <a:pt x="277769" y="250031"/>
                  <a:pt x="285750" y="242050"/>
                  <a:pt x="285750" y="232172"/>
                </a:cubicBezTo>
                <a:close/>
                <a:moveTo>
                  <a:pt x="89297" y="89297"/>
                </a:moveTo>
                <a:lnTo>
                  <a:pt x="89297" y="125016"/>
                </a:lnTo>
                <a:cubicBezTo>
                  <a:pt x="89297" y="134894"/>
                  <a:pt x="81316" y="142875"/>
                  <a:pt x="71438" y="142875"/>
                </a:cubicBezTo>
                <a:cubicBezTo>
                  <a:pt x="61559" y="142875"/>
                  <a:pt x="53578" y="134894"/>
                  <a:pt x="53578" y="125016"/>
                </a:cubicBezTo>
                <a:lnTo>
                  <a:pt x="53578" y="89297"/>
                </a:lnTo>
                <a:cubicBezTo>
                  <a:pt x="53578" y="79418"/>
                  <a:pt x="61559" y="71438"/>
                  <a:pt x="71438" y="71438"/>
                </a:cubicBezTo>
                <a:cubicBezTo>
                  <a:pt x="81316" y="71438"/>
                  <a:pt x="89297" y="79418"/>
                  <a:pt x="89297" y="89297"/>
                </a:cubicBezTo>
                <a:close/>
                <a:moveTo>
                  <a:pt x="160734" y="89297"/>
                </a:moveTo>
                <a:lnTo>
                  <a:pt x="160734" y="125016"/>
                </a:lnTo>
                <a:cubicBezTo>
                  <a:pt x="160734" y="134894"/>
                  <a:pt x="152753" y="142875"/>
                  <a:pt x="142875" y="142875"/>
                </a:cubicBezTo>
                <a:cubicBezTo>
                  <a:pt x="132997" y="142875"/>
                  <a:pt x="125016" y="134894"/>
                  <a:pt x="125016" y="125016"/>
                </a:cubicBezTo>
                <a:lnTo>
                  <a:pt x="125016" y="89297"/>
                </a:lnTo>
                <a:cubicBezTo>
                  <a:pt x="125016" y="79418"/>
                  <a:pt x="132997" y="71438"/>
                  <a:pt x="142875" y="71438"/>
                </a:cubicBezTo>
                <a:cubicBezTo>
                  <a:pt x="152753" y="71438"/>
                  <a:pt x="160734" y="79418"/>
                  <a:pt x="160734" y="89297"/>
                </a:cubicBezTo>
                <a:close/>
                <a:moveTo>
                  <a:pt x="232172" y="89297"/>
                </a:moveTo>
                <a:lnTo>
                  <a:pt x="232172" y="125016"/>
                </a:lnTo>
                <a:cubicBezTo>
                  <a:pt x="232172" y="134894"/>
                  <a:pt x="224191" y="142875"/>
                  <a:pt x="214313" y="142875"/>
                </a:cubicBezTo>
                <a:cubicBezTo>
                  <a:pt x="204434" y="142875"/>
                  <a:pt x="196453" y="134894"/>
                  <a:pt x="196453" y="125016"/>
                </a:cubicBezTo>
                <a:lnTo>
                  <a:pt x="196453" y="89297"/>
                </a:lnTo>
                <a:cubicBezTo>
                  <a:pt x="196453" y="79418"/>
                  <a:pt x="204434" y="71438"/>
                  <a:pt x="214313" y="71438"/>
                </a:cubicBezTo>
                <a:cubicBezTo>
                  <a:pt x="224191" y="71438"/>
                  <a:pt x="232172" y="79418"/>
                  <a:pt x="232172" y="89297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4448175" y="3025378"/>
            <a:ext cx="3295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KV Cache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5488" y="3487341"/>
            <a:ext cx="1524000" cy="390525"/>
          </a:xfrm>
          <a:custGeom>
            <a:avLst/>
            <a:gdLst/>
            <a:ahLst/>
            <a:cxnLst/>
            <a:rect l="l" t="t" r="r" b="b"/>
            <a:pathLst>
              <a:path w="1524000" h="390525">
                <a:moveTo>
                  <a:pt x="76199" y="0"/>
                </a:moveTo>
                <a:lnTo>
                  <a:pt x="1447801" y="0"/>
                </a:lnTo>
                <a:cubicBezTo>
                  <a:pt x="1489884" y="0"/>
                  <a:pt x="1524000" y="34116"/>
                  <a:pt x="1524000" y="76199"/>
                </a:cubicBezTo>
                <a:lnTo>
                  <a:pt x="1524000" y="314326"/>
                </a:lnTo>
                <a:cubicBezTo>
                  <a:pt x="1524000" y="356409"/>
                  <a:pt x="1489884" y="390525"/>
                  <a:pt x="1447801" y="390525"/>
                </a:cubicBezTo>
                <a:lnTo>
                  <a:pt x="76199" y="390525"/>
                </a:lnTo>
                <a:cubicBezTo>
                  <a:pt x="34144" y="390525"/>
                  <a:pt x="0" y="356381"/>
                  <a:pt x="0" y="31432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B89A6A">
              <a:alpha val="30196"/>
            </a:srgbClr>
          </a:solidFill>
          <a:ln w="12700">
            <a:solidFill>
              <a:srgbClr val="B89A6A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5292626" y="3482578"/>
            <a:ext cx="1590675" cy="3810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Key-Value Cache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05325" y="4035028"/>
            <a:ext cx="3257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动态占用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，随着序列长度和Batch Size线性增长。是空间换时间的关键优化技术。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58163" y="1991916"/>
            <a:ext cx="3648075" cy="3019425"/>
          </a:xfrm>
          <a:custGeom>
            <a:avLst/>
            <a:gdLst/>
            <a:ahLst/>
            <a:cxnLst/>
            <a:rect l="l" t="t" r="r" b="b"/>
            <a:pathLst>
              <a:path w="3648075" h="3019425">
                <a:moveTo>
                  <a:pt x="114285" y="0"/>
                </a:moveTo>
                <a:lnTo>
                  <a:pt x="3533790" y="0"/>
                </a:lnTo>
                <a:cubicBezTo>
                  <a:pt x="3596908" y="0"/>
                  <a:pt x="3648075" y="51167"/>
                  <a:pt x="3648075" y="114285"/>
                </a:cubicBezTo>
                <a:lnTo>
                  <a:pt x="3648075" y="2905140"/>
                </a:lnTo>
                <a:cubicBezTo>
                  <a:pt x="3648075" y="2968258"/>
                  <a:pt x="3596908" y="3019425"/>
                  <a:pt x="3533790" y="3019425"/>
                </a:cubicBezTo>
                <a:lnTo>
                  <a:pt x="114285" y="3019425"/>
                </a:lnTo>
                <a:cubicBezTo>
                  <a:pt x="51167" y="3019425"/>
                  <a:pt x="0" y="2968258"/>
                  <a:pt x="0" y="2905140"/>
                </a:cubicBezTo>
                <a:lnTo>
                  <a:pt x="0" y="114285"/>
                </a:lnTo>
                <a:cubicBezTo>
                  <a:pt x="0" y="51167"/>
                  <a:pt x="51167" y="0"/>
                  <a:pt x="114285" y="0"/>
                </a:cubicBezTo>
                <a:close/>
              </a:path>
            </a:pathLst>
          </a:custGeom>
          <a:gradFill flip="none" rotWithShape="1">
            <a:gsLst>
              <a:gs pos="0">
                <a:srgbClr val="5F7A8C">
                  <a:alpha val="20000"/>
                </a:srgbClr>
              </a:gs>
              <a:gs pos="100000">
                <a:srgbClr val="5F7A8C">
                  <a:alpha val="5000"/>
                </a:srgbClr>
              </a:gs>
            </a:gsLst>
            <a:lin ang="2700000" scaled="1"/>
          </a:gradFill>
          <a:ln w="12700">
            <a:solidFill>
              <a:srgbClr val="5F7A8C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9677400" y="222527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9841706" y="238720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8227" y="13395"/>
                </a:moveTo>
                <a:cubicBezTo>
                  <a:pt x="98227" y="5972"/>
                  <a:pt x="92255" y="0"/>
                  <a:pt x="84832" y="0"/>
                </a:cubicBezTo>
                <a:cubicBezTo>
                  <a:pt x="77409" y="0"/>
                  <a:pt x="71438" y="5972"/>
                  <a:pt x="71438" y="13395"/>
                </a:cubicBezTo>
                <a:lnTo>
                  <a:pt x="71438" y="35719"/>
                </a:lnTo>
                <a:cubicBezTo>
                  <a:pt x="51736" y="35719"/>
                  <a:pt x="35719" y="51736"/>
                  <a:pt x="35719" y="71438"/>
                </a:cubicBezTo>
                <a:lnTo>
                  <a:pt x="13395" y="71438"/>
                </a:lnTo>
                <a:cubicBezTo>
                  <a:pt x="5972" y="71438"/>
                  <a:pt x="0" y="77409"/>
                  <a:pt x="0" y="84832"/>
                </a:cubicBezTo>
                <a:cubicBezTo>
                  <a:pt x="0" y="92255"/>
                  <a:pt x="5972" y="98227"/>
                  <a:pt x="13395" y="98227"/>
                </a:cubicBezTo>
                <a:lnTo>
                  <a:pt x="35719" y="98227"/>
                </a:lnTo>
                <a:lnTo>
                  <a:pt x="35719" y="129480"/>
                </a:lnTo>
                <a:lnTo>
                  <a:pt x="13395" y="129480"/>
                </a:lnTo>
                <a:cubicBezTo>
                  <a:pt x="5972" y="129480"/>
                  <a:pt x="0" y="135452"/>
                  <a:pt x="0" y="142875"/>
                </a:cubicBezTo>
                <a:cubicBezTo>
                  <a:pt x="0" y="150298"/>
                  <a:pt x="5972" y="156270"/>
                  <a:pt x="13395" y="156270"/>
                </a:cubicBezTo>
                <a:lnTo>
                  <a:pt x="35719" y="156270"/>
                </a:lnTo>
                <a:lnTo>
                  <a:pt x="35719" y="187523"/>
                </a:lnTo>
                <a:lnTo>
                  <a:pt x="13395" y="187523"/>
                </a:lnTo>
                <a:cubicBezTo>
                  <a:pt x="5972" y="187523"/>
                  <a:pt x="0" y="193495"/>
                  <a:pt x="0" y="200918"/>
                </a:cubicBezTo>
                <a:cubicBezTo>
                  <a:pt x="0" y="208341"/>
                  <a:pt x="5972" y="214313"/>
                  <a:pt x="13395" y="214313"/>
                </a:cubicBezTo>
                <a:lnTo>
                  <a:pt x="35719" y="214313"/>
                </a:lnTo>
                <a:cubicBezTo>
                  <a:pt x="35719" y="234014"/>
                  <a:pt x="51736" y="250031"/>
                  <a:pt x="71438" y="250031"/>
                </a:cubicBezTo>
                <a:lnTo>
                  <a:pt x="71438" y="272355"/>
                </a:lnTo>
                <a:cubicBezTo>
                  <a:pt x="71438" y="279778"/>
                  <a:pt x="77409" y="285750"/>
                  <a:pt x="84832" y="285750"/>
                </a:cubicBezTo>
                <a:cubicBezTo>
                  <a:pt x="92255" y="285750"/>
                  <a:pt x="98227" y="279778"/>
                  <a:pt x="98227" y="272355"/>
                </a:cubicBezTo>
                <a:lnTo>
                  <a:pt x="98227" y="250031"/>
                </a:lnTo>
                <a:lnTo>
                  <a:pt x="129480" y="250031"/>
                </a:lnTo>
                <a:lnTo>
                  <a:pt x="129480" y="272355"/>
                </a:lnTo>
                <a:cubicBezTo>
                  <a:pt x="129480" y="279778"/>
                  <a:pt x="135452" y="285750"/>
                  <a:pt x="142875" y="285750"/>
                </a:cubicBezTo>
                <a:cubicBezTo>
                  <a:pt x="150298" y="285750"/>
                  <a:pt x="156270" y="279778"/>
                  <a:pt x="156270" y="272355"/>
                </a:cubicBezTo>
                <a:lnTo>
                  <a:pt x="156270" y="250031"/>
                </a:lnTo>
                <a:lnTo>
                  <a:pt x="187523" y="250031"/>
                </a:lnTo>
                <a:lnTo>
                  <a:pt x="187523" y="272355"/>
                </a:lnTo>
                <a:cubicBezTo>
                  <a:pt x="187523" y="279778"/>
                  <a:pt x="193495" y="285750"/>
                  <a:pt x="200918" y="285750"/>
                </a:cubicBezTo>
                <a:cubicBezTo>
                  <a:pt x="208341" y="285750"/>
                  <a:pt x="214313" y="279778"/>
                  <a:pt x="214313" y="272355"/>
                </a:cubicBezTo>
                <a:lnTo>
                  <a:pt x="214313" y="250031"/>
                </a:lnTo>
                <a:cubicBezTo>
                  <a:pt x="234014" y="250031"/>
                  <a:pt x="250031" y="234014"/>
                  <a:pt x="250031" y="214313"/>
                </a:cubicBezTo>
                <a:lnTo>
                  <a:pt x="272355" y="214313"/>
                </a:lnTo>
                <a:cubicBezTo>
                  <a:pt x="279778" y="214313"/>
                  <a:pt x="285750" y="208341"/>
                  <a:pt x="285750" y="200918"/>
                </a:cubicBezTo>
                <a:cubicBezTo>
                  <a:pt x="285750" y="193495"/>
                  <a:pt x="279778" y="187523"/>
                  <a:pt x="272355" y="187523"/>
                </a:cubicBezTo>
                <a:lnTo>
                  <a:pt x="250031" y="187523"/>
                </a:lnTo>
                <a:lnTo>
                  <a:pt x="250031" y="156270"/>
                </a:lnTo>
                <a:lnTo>
                  <a:pt x="272355" y="156270"/>
                </a:lnTo>
                <a:cubicBezTo>
                  <a:pt x="279778" y="156270"/>
                  <a:pt x="285750" y="150298"/>
                  <a:pt x="285750" y="142875"/>
                </a:cubicBezTo>
                <a:cubicBezTo>
                  <a:pt x="285750" y="135452"/>
                  <a:pt x="279778" y="129480"/>
                  <a:pt x="272355" y="129480"/>
                </a:cubicBezTo>
                <a:lnTo>
                  <a:pt x="250031" y="129480"/>
                </a:lnTo>
                <a:lnTo>
                  <a:pt x="250031" y="98227"/>
                </a:lnTo>
                <a:lnTo>
                  <a:pt x="272355" y="98227"/>
                </a:lnTo>
                <a:cubicBezTo>
                  <a:pt x="279778" y="98227"/>
                  <a:pt x="285750" y="92255"/>
                  <a:pt x="285750" y="84832"/>
                </a:cubicBezTo>
                <a:cubicBezTo>
                  <a:pt x="285750" y="77409"/>
                  <a:pt x="279778" y="71438"/>
                  <a:pt x="272355" y="71438"/>
                </a:cubicBezTo>
                <a:lnTo>
                  <a:pt x="250031" y="71438"/>
                </a:lnTo>
                <a:cubicBezTo>
                  <a:pt x="250031" y="51736"/>
                  <a:pt x="234014" y="35719"/>
                  <a:pt x="214313" y="35719"/>
                </a:cubicBezTo>
                <a:lnTo>
                  <a:pt x="214313" y="13395"/>
                </a:lnTo>
                <a:cubicBezTo>
                  <a:pt x="214313" y="5972"/>
                  <a:pt x="208341" y="0"/>
                  <a:pt x="200918" y="0"/>
                </a:cubicBezTo>
                <a:cubicBezTo>
                  <a:pt x="193495" y="0"/>
                  <a:pt x="187523" y="5972"/>
                  <a:pt x="187523" y="13395"/>
                </a:cubicBezTo>
                <a:lnTo>
                  <a:pt x="187523" y="35719"/>
                </a:lnTo>
                <a:lnTo>
                  <a:pt x="156270" y="35719"/>
                </a:lnTo>
                <a:lnTo>
                  <a:pt x="156270" y="13395"/>
                </a:lnTo>
                <a:cubicBezTo>
                  <a:pt x="156270" y="5972"/>
                  <a:pt x="150298" y="0"/>
                  <a:pt x="142875" y="0"/>
                </a:cubicBezTo>
                <a:cubicBezTo>
                  <a:pt x="135452" y="0"/>
                  <a:pt x="129480" y="5972"/>
                  <a:pt x="129480" y="13395"/>
                </a:cubicBezTo>
                <a:lnTo>
                  <a:pt x="129480" y="35719"/>
                </a:lnTo>
                <a:lnTo>
                  <a:pt x="98227" y="35719"/>
                </a:lnTo>
                <a:lnTo>
                  <a:pt x="98227" y="13395"/>
                </a:lnTo>
                <a:close/>
                <a:moveTo>
                  <a:pt x="89297" y="71438"/>
                </a:moveTo>
                <a:lnTo>
                  <a:pt x="196453" y="71438"/>
                </a:lnTo>
                <a:cubicBezTo>
                  <a:pt x="206332" y="71438"/>
                  <a:pt x="214313" y="79418"/>
                  <a:pt x="214313" y="89297"/>
                </a:cubicBezTo>
                <a:lnTo>
                  <a:pt x="214313" y="196453"/>
                </a:lnTo>
                <a:cubicBezTo>
                  <a:pt x="214313" y="206332"/>
                  <a:pt x="206332" y="214313"/>
                  <a:pt x="196453" y="214313"/>
                </a:cubicBezTo>
                <a:lnTo>
                  <a:pt x="89297" y="214313"/>
                </a:lnTo>
                <a:cubicBezTo>
                  <a:pt x="79418" y="214313"/>
                  <a:pt x="71438" y="206332"/>
                  <a:pt x="71438" y="196453"/>
                </a:cubicBezTo>
                <a:lnTo>
                  <a:pt x="71438" y="89297"/>
                </a:lnTo>
                <a:cubicBezTo>
                  <a:pt x="71438" y="79418"/>
                  <a:pt x="79418" y="71438"/>
                  <a:pt x="89297" y="71438"/>
                </a:cubicBezTo>
                <a:close/>
                <a:moveTo>
                  <a:pt x="98227" y="98227"/>
                </a:moveTo>
                <a:lnTo>
                  <a:pt x="98227" y="187523"/>
                </a:lnTo>
                <a:lnTo>
                  <a:pt x="187523" y="187523"/>
                </a:lnTo>
                <a:lnTo>
                  <a:pt x="187523" y="98227"/>
                </a:lnTo>
                <a:lnTo>
                  <a:pt x="98227" y="98227"/>
                </a:ln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8334375" y="3025378"/>
            <a:ext cx="3295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中间激活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976643" y="3487341"/>
            <a:ext cx="2009775" cy="390525"/>
          </a:xfrm>
          <a:custGeom>
            <a:avLst/>
            <a:gdLst/>
            <a:ahLst/>
            <a:cxnLst/>
            <a:rect l="l" t="t" r="r" b="b"/>
            <a:pathLst>
              <a:path w="2009775" h="390525">
                <a:moveTo>
                  <a:pt x="76199" y="0"/>
                </a:moveTo>
                <a:lnTo>
                  <a:pt x="1933576" y="0"/>
                </a:lnTo>
                <a:cubicBezTo>
                  <a:pt x="1975659" y="0"/>
                  <a:pt x="2009775" y="34116"/>
                  <a:pt x="2009775" y="76199"/>
                </a:cubicBezTo>
                <a:lnTo>
                  <a:pt x="2009775" y="314326"/>
                </a:lnTo>
                <a:cubicBezTo>
                  <a:pt x="2009775" y="356409"/>
                  <a:pt x="1975659" y="390525"/>
                  <a:pt x="1933576" y="390525"/>
                </a:cubicBezTo>
                <a:lnTo>
                  <a:pt x="76199" y="390525"/>
                </a:lnTo>
                <a:cubicBezTo>
                  <a:pt x="34144" y="390525"/>
                  <a:pt x="0" y="356381"/>
                  <a:pt x="0" y="31432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5F7A8C">
              <a:alpha val="20000"/>
            </a:srgbClr>
          </a:solidFill>
          <a:ln w="12700">
            <a:solidFill>
              <a:srgbClr val="5F7A8C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8933780" y="3482578"/>
            <a:ext cx="2076450" cy="3810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Intermediate Activations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91525" y="4035028"/>
            <a:ext cx="3257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动态占用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，推理时的临时计算缓冲区，通常较小。用完即弃，不随序列长度累积。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5763" y="5249466"/>
            <a:ext cx="11420475" cy="885825"/>
          </a:xfrm>
          <a:custGeom>
            <a:avLst/>
            <a:gdLst/>
            <a:ahLst/>
            <a:cxnLst/>
            <a:rect l="l" t="t" r="r" b="b"/>
            <a:pathLst>
              <a:path w="11420475" h="885825">
                <a:moveTo>
                  <a:pt x="114298" y="0"/>
                </a:moveTo>
                <a:lnTo>
                  <a:pt x="11306177" y="0"/>
                </a:lnTo>
                <a:cubicBezTo>
                  <a:pt x="11369260" y="0"/>
                  <a:pt x="11420475" y="51215"/>
                  <a:pt x="11420475" y="114298"/>
                </a:cubicBezTo>
                <a:lnTo>
                  <a:pt x="11420475" y="771527"/>
                </a:lnTo>
                <a:cubicBezTo>
                  <a:pt x="11420475" y="834610"/>
                  <a:pt x="11369260" y="885825"/>
                  <a:pt x="11306177" y="885825"/>
                </a:cubicBezTo>
                <a:lnTo>
                  <a:pt x="114298" y="885825"/>
                </a:lnTo>
                <a:cubicBezTo>
                  <a:pt x="51215" y="885825"/>
                  <a:pt x="0" y="834610"/>
                  <a:pt x="0" y="7715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600075" y="548282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997000" y="5444728"/>
            <a:ext cx="106870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重要提示：</a:t>
            </a: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上述仅为理论显存占用。实际部署时还会有框架运行时开销（如CUDA上下文、算子workspace、内存分配器碎片等），因此在估算总显存时应预留一定buffer。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3701" y="373701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74740" y="0"/>
                </a:moveTo>
                <a:lnTo>
                  <a:pt x="298961" y="0"/>
                </a:lnTo>
                <a:cubicBezTo>
                  <a:pt x="340211" y="0"/>
                  <a:pt x="373701" y="33490"/>
                  <a:pt x="373701" y="74740"/>
                </a:cubicBezTo>
                <a:lnTo>
                  <a:pt x="373701" y="298961"/>
                </a:lnTo>
                <a:cubicBezTo>
                  <a:pt x="373701" y="340211"/>
                  <a:pt x="340211" y="373701"/>
                  <a:pt x="298961" y="373701"/>
                </a:cubicBezTo>
                <a:lnTo>
                  <a:pt x="74740" y="373701"/>
                </a:lnTo>
                <a:cubicBezTo>
                  <a:pt x="33490" y="373701"/>
                  <a:pt x="0" y="340211"/>
                  <a:pt x="0" y="298961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61287" y="429756"/>
            <a:ext cx="280276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59513" y="373701"/>
            <a:ext cx="3531476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8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实际部署中的隐性开销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3701" y="859513"/>
            <a:ext cx="11444598" cy="37370"/>
          </a:xfrm>
          <a:custGeom>
            <a:avLst/>
            <a:gdLst/>
            <a:ahLst/>
            <a:cxnLst/>
            <a:rect l="l" t="t" r="r" b="b"/>
            <a:pathLst>
              <a:path w="11444598" h="37370">
                <a:moveTo>
                  <a:pt x="0" y="0"/>
                </a:moveTo>
                <a:lnTo>
                  <a:pt x="11444598" y="0"/>
                </a:lnTo>
                <a:lnTo>
                  <a:pt x="11444598" y="37370"/>
                </a:lnTo>
                <a:lnTo>
                  <a:pt x="0" y="373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92386" y="1709683"/>
            <a:ext cx="5549462" cy="2503798"/>
          </a:xfrm>
          <a:custGeom>
            <a:avLst/>
            <a:gdLst/>
            <a:ahLst/>
            <a:cxnLst/>
            <a:rect l="l" t="t" r="r" b="b"/>
            <a:pathLst>
              <a:path w="5549462" h="2503798">
                <a:moveTo>
                  <a:pt x="0" y="0"/>
                </a:moveTo>
                <a:lnTo>
                  <a:pt x="5437342" y="0"/>
                </a:lnTo>
                <a:cubicBezTo>
                  <a:pt x="5499264" y="0"/>
                  <a:pt x="5549462" y="50198"/>
                  <a:pt x="5549462" y="112120"/>
                </a:cubicBezTo>
                <a:lnTo>
                  <a:pt x="5549462" y="2391678"/>
                </a:lnTo>
                <a:cubicBezTo>
                  <a:pt x="5549462" y="2453600"/>
                  <a:pt x="5499264" y="2503798"/>
                  <a:pt x="5437342" y="2503798"/>
                </a:cubicBezTo>
                <a:lnTo>
                  <a:pt x="0" y="2503798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392386" y="1709683"/>
            <a:ext cx="37370" cy="2503798"/>
          </a:xfrm>
          <a:custGeom>
            <a:avLst/>
            <a:gdLst/>
            <a:ahLst/>
            <a:cxnLst/>
            <a:rect l="l" t="t" r="r" b="b"/>
            <a:pathLst>
              <a:path w="37370" h="2503798">
                <a:moveTo>
                  <a:pt x="0" y="0"/>
                </a:moveTo>
                <a:lnTo>
                  <a:pt x="37370" y="0"/>
                </a:lnTo>
                <a:lnTo>
                  <a:pt x="37370" y="2503798"/>
                </a:lnTo>
                <a:lnTo>
                  <a:pt x="0" y="2503798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58648" y="1971274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93425" y="186851"/>
                </a:moveTo>
                <a:cubicBezTo>
                  <a:pt x="144988" y="186851"/>
                  <a:pt x="186851" y="144988"/>
                  <a:pt x="186851" y="93425"/>
                </a:cubicBezTo>
                <a:cubicBezTo>
                  <a:pt x="186851" y="41862"/>
                  <a:pt x="144988" y="0"/>
                  <a:pt x="93425" y="0"/>
                </a:cubicBezTo>
                <a:cubicBezTo>
                  <a:pt x="41862" y="0"/>
                  <a:pt x="0" y="41862"/>
                  <a:pt x="0" y="93425"/>
                </a:cubicBezTo>
                <a:cubicBezTo>
                  <a:pt x="0" y="144988"/>
                  <a:pt x="41862" y="186851"/>
                  <a:pt x="93425" y="186851"/>
                </a:cubicBezTo>
                <a:close/>
                <a:moveTo>
                  <a:pt x="93425" y="49632"/>
                </a:moveTo>
                <a:cubicBezTo>
                  <a:pt x="98279" y="49632"/>
                  <a:pt x="102184" y="53537"/>
                  <a:pt x="102184" y="58391"/>
                </a:cubicBezTo>
                <a:lnTo>
                  <a:pt x="102184" y="99264"/>
                </a:lnTo>
                <a:cubicBezTo>
                  <a:pt x="102184" y="104118"/>
                  <a:pt x="98279" y="108023"/>
                  <a:pt x="93425" y="108023"/>
                </a:cubicBezTo>
                <a:cubicBezTo>
                  <a:pt x="88572" y="108023"/>
                  <a:pt x="84667" y="104118"/>
                  <a:pt x="84667" y="99264"/>
                </a:cubicBezTo>
                <a:lnTo>
                  <a:pt x="84667" y="58391"/>
                </a:lnTo>
                <a:cubicBezTo>
                  <a:pt x="84667" y="53537"/>
                  <a:pt x="88572" y="49632"/>
                  <a:pt x="93425" y="49632"/>
                </a:cubicBezTo>
                <a:close/>
                <a:moveTo>
                  <a:pt x="83681" y="128460"/>
                </a:moveTo>
                <a:cubicBezTo>
                  <a:pt x="83460" y="124843"/>
                  <a:pt x="85263" y="121402"/>
                  <a:pt x="88364" y="119526"/>
                </a:cubicBezTo>
                <a:cubicBezTo>
                  <a:pt x="91464" y="117651"/>
                  <a:pt x="95350" y="117651"/>
                  <a:pt x="98450" y="119526"/>
                </a:cubicBezTo>
                <a:cubicBezTo>
                  <a:pt x="101551" y="121402"/>
                  <a:pt x="103354" y="124843"/>
                  <a:pt x="103133" y="128460"/>
                </a:cubicBezTo>
                <a:cubicBezTo>
                  <a:pt x="103354" y="132077"/>
                  <a:pt x="101551" y="135518"/>
                  <a:pt x="98450" y="137393"/>
                </a:cubicBezTo>
                <a:cubicBezTo>
                  <a:pt x="95350" y="139269"/>
                  <a:pt x="91464" y="139269"/>
                  <a:pt x="88364" y="137393"/>
                </a:cubicBezTo>
                <a:cubicBezTo>
                  <a:pt x="85263" y="135518"/>
                  <a:pt x="83460" y="132077"/>
                  <a:pt x="83681" y="12846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868855" y="1933903"/>
            <a:ext cx="4942198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 vs 实际的差距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5292" y="2344975"/>
            <a:ext cx="5157076" cy="728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上述三层构成仅为</a:t>
            </a:r>
            <a:r>
              <a:rPr lang="en-US" sz="117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理论显存占用</a:t>
            </a:r>
            <a:r>
              <a:rPr lang="en-US" sz="11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。实际部署时，框架运行时会产生额外的隐性开销，这些开销往往被忽视，但却是导致OOM（Out of Memory）的重要原因。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9963" y="3227844"/>
            <a:ext cx="5072993" cy="756745"/>
          </a:xfrm>
          <a:custGeom>
            <a:avLst/>
            <a:gdLst/>
            <a:ahLst/>
            <a:cxnLst/>
            <a:rect l="l" t="t" r="r" b="b"/>
            <a:pathLst>
              <a:path w="5072993" h="756745">
                <a:moveTo>
                  <a:pt x="74744" y="0"/>
                </a:moveTo>
                <a:lnTo>
                  <a:pt x="4998249" y="0"/>
                </a:lnTo>
                <a:cubicBezTo>
                  <a:pt x="5039529" y="0"/>
                  <a:pt x="5072993" y="33464"/>
                  <a:pt x="5072993" y="74744"/>
                </a:cubicBezTo>
                <a:lnTo>
                  <a:pt x="5072993" y="682001"/>
                </a:lnTo>
                <a:cubicBezTo>
                  <a:pt x="5072993" y="723281"/>
                  <a:pt x="5039529" y="756745"/>
                  <a:pt x="4998249" y="756745"/>
                </a:cubicBezTo>
                <a:lnTo>
                  <a:pt x="74744" y="756745"/>
                </a:lnTo>
                <a:cubicBezTo>
                  <a:pt x="33492" y="756745"/>
                  <a:pt x="0" y="723253"/>
                  <a:pt x="0" y="682001"/>
                </a:cubicBezTo>
                <a:lnTo>
                  <a:pt x="0" y="74744"/>
                </a:lnTo>
                <a:cubicBezTo>
                  <a:pt x="0" y="33492"/>
                  <a:pt x="33492" y="0"/>
                  <a:pt x="74744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31485" y="3424037"/>
            <a:ext cx="112110" cy="149480"/>
          </a:xfrm>
          <a:custGeom>
            <a:avLst/>
            <a:gdLst/>
            <a:ahLst/>
            <a:cxnLst/>
            <a:rect l="l" t="t" r="r" b="b"/>
            <a:pathLst>
              <a:path w="112110" h="149480">
                <a:moveTo>
                  <a:pt x="85513" y="112110"/>
                </a:moveTo>
                <a:cubicBezTo>
                  <a:pt x="87645" y="105600"/>
                  <a:pt x="91907" y="99702"/>
                  <a:pt x="96724" y="94622"/>
                </a:cubicBezTo>
                <a:cubicBezTo>
                  <a:pt x="106271" y="84579"/>
                  <a:pt x="112110" y="71003"/>
                  <a:pt x="112110" y="56055"/>
                </a:cubicBezTo>
                <a:cubicBezTo>
                  <a:pt x="112110" y="25108"/>
                  <a:pt x="87002" y="0"/>
                  <a:pt x="56055" y="0"/>
                </a:cubicBezTo>
                <a:cubicBezTo>
                  <a:pt x="25108" y="0"/>
                  <a:pt x="0" y="25108"/>
                  <a:pt x="0" y="56055"/>
                </a:cubicBezTo>
                <a:cubicBezTo>
                  <a:pt x="0" y="71003"/>
                  <a:pt x="5839" y="84579"/>
                  <a:pt x="15386" y="94622"/>
                </a:cubicBezTo>
                <a:cubicBezTo>
                  <a:pt x="20203" y="99702"/>
                  <a:pt x="24495" y="105600"/>
                  <a:pt x="26597" y="112110"/>
                </a:cubicBezTo>
                <a:lnTo>
                  <a:pt x="85484" y="112110"/>
                </a:lnTo>
                <a:close/>
                <a:moveTo>
                  <a:pt x="84083" y="126124"/>
                </a:moveTo>
                <a:lnTo>
                  <a:pt x="28028" y="126124"/>
                </a:lnTo>
                <a:lnTo>
                  <a:pt x="28028" y="130795"/>
                </a:lnTo>
                <a:cubicBezTo>
                  <a:pt x="28028" y="143700"/>
                  <a:pt x="38480" y="154152"/>
                  <a:pt x="51384" y="154152"/>
                </a:cubicBezTo>
                <a:lnTo>
                  <a:pt x="60726" y="154152"/>
                </a:lnTo>
                <a:cubicBezTo>
                  <a:pt x="73631" y="154152"/>
                  <a:pt x="84083" y="143700"/>
                  <a:pt x="84083" y="130795"/>
                </a:cubicBezTo>
                <a:lnTo>
                  <a:pt x="84083" y="126124"/>
                </a:lnTo>
                <a:close/>
                <a:moveTo>
                  <a:pt x="53720" y="32699"/>
                </a:moveTo>
                <a:cubicBezTo>
                  <a:pt x="42100" y="32699"/>
                  <a:pt x="32699" y="42100"/>
                  <a:pt x="32699" y="53720"/>
                </a:cubicBezTo>
                <a:cubicBezTo>
                  <a:pt x="32699" y="57603"/>
                  <a:pt x="29575" y="60726"/>
                  <a:pt x="25692" y="60726"/>
                </a:cubicBezTo>
                <a:cubicBezTo>
                  <a:pt x="21809" y="60726"/>
                  <a:pt x="18685" y="57603"/>
                  <a:pt x="18685" y="53720"/>
                </a:cubicBezTo>
                <a:cubicBezTo>
                  <a:pt x="18685" y="34363"/>
                  <a:pt x="34363" y="18685"/>
                  <a:pt x="53720" y="18685"/>
                </a:cubicBezTo>
                <a:cubicBezTo>
                  <a:pt x="57603" y="18685"/>
                  <a:pt x="60726" y="21809"/>
                  <a:pt x="60726" y="25692"/>
                </a:cubicBezTo>
                <a:cubicBezTo>
                  <a:pt x="60726" y="29575"/>
                  <a:pt x="57603" y="32699"/>
                  <a:pt x="53720" y="32699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035947" y="3381995"/>
            <a:ext cx="4597598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核心原则：</a:t>
            </a:r>
            <a:r>
              <a:rPr lang="en-US" sz="11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在估算总显存时应预留一定buffer，避免理论值与实际值的偏差导致部署失败。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386" y="4400331"/>
            <a:ext cx="5549462" cy="1868506"/>
          </a:xfrm>
          <a:custGeom>
            <a:avLst/>
            <a:gdLst/>
            <a:ahLst/>
            <a:cxnLst/>
            <a:rect l="l" t="t" r="r" b="b"/>
            <a:pathLst>
              <a:path w="5549462" h="1868506">
                <a:moveTo>
                  <a:pt x="0" y="0"/>
                </a:moveTo>
                <a:lnTo>
                  <a:pt x="5437352" y="0"/>
                </a:lnTo>
                <a:cubicBezTo>
                  <a:pt x="5499269" y="0"/>
                  <a:pt x="5549462" y="50194"/>
                  <a:pt x="5549462" y="112110"/>
                </a:cubicBezTo>
                <a:lnTo>
                  <a:pt x="5549462" y="1756395"/>
                </a:lnTo>
                <a:cubicBezTo>
                  <a:pt x="5549462" y="1818312"/>
                  <a:pt x="5499269" y="1868506"/>
                  <a:pt x="5437352" y="1868506"/>
                </a:cubicBezTo>
                <a:lnTo>
                  <a:pt x="0" y="1868506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392386" y="4400331"/>
            <a:ext cx="37370" cy="1868506"/>
          </a:xfrm>
          <a:custGeom>
            <a:avLst/>
            <a:gdLst/>
            <a:ahLst/>
            <a:cxnLst/>
            <a:rect l="l" t="t" r="r" b="b"/>
            <a:pathLst>
              <a:path w="37370" h="1868506">
                <a:moveTo>
                  <a:pt x="0" y="0"/>
                </a:moveTo>
                <a:lnTo>
                  <a:pt x="37370" y="0"/>
                </a:lnTo>
                <a:lnTo>
                  <a:pt x="37370" y="1868506"/>
                </a:lnTo>
                <a:lnTo>
                  <a:pt x="0" y="1868506"/>
                </a:lnTo>
                <a:lnTo>
                  <a:pt x="0" y="0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658648" y="4661922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93425" y="0"/>
                </a:moveTo>
                <a:cubicBezTo>
                  <a:pt x="95104" y="0"/>
                  <a:pt x="96783" y="365"/>
                  <a:pt x="98316" y="1058"/>
                </a:cubicBezTo>
                <a:lnTo>
                  <a:pt x="167071" y="30217"/>
                </a:lnTo>
                <a:cubicBezTo>
                  <a:pt x="175099" y="33611"/>
                  <a:pt x="181084" y="41530"/>
                  <a:pt x="181048" y="51092"/>
                </a:cubicBezTo>
                <a:cubicBezTo>
                  <a:pt x="180866" y="87294"/>
                  <a:pt x="165976" y="153531"/>
                  <a:pt x="103096" y="183639"/>
                </a:cubicBezTo>
                <a:cubicBezTo>
                  <a:pt x="97002" y="186559"/>
                  <a:pt x="89922" y="186559"/>
                  <a:pt x="83827" y="183639"/>
                </a:cubicBezTo>
                <a:cubicBezTo>
                  <a:pt x="20911" y="153531"/>
                  <a:pt x="6058" y="87294"/>
                  <a:pt x="5876" y="51092"/>
                </a:cubicBezTo>
                <a:cubicBezTo>
                  <a:pt x="5839" y="41530"/>
                  <a:pt x="11824" y="33611"/>
                  <a:pt x="19853" y="30217"/>
                </a:cubicBezTo>
                <a:lnTo>
                  <a:pt x="88572" y="1058"/>
                </a:lnTo>
                <a:cubicBezTo>
                  <a:pt x="90104" y="365"/>
                  <a:pt x="91747" y="0"/>
                  <a:pt x="93425" y="0"/>
                </a:cubicBezTo>
                <a:close/>
                <a:moveTo>
                  <a:pt x="93425" y="24378"/>
                </a:moveTo>
                <a:lnTo>
                  <a:pt x="93425" y="162363"/>
                </a:lnTo>
                <a:cubicBezTo>
                  <a:pt x="143787" y="137985"/>
                  <a:pt x="157327" y="83973"/>
                  <a:pt x="157655" y="51639"/>
                </a:cubicBezTo>
                <a:lnTo>
                  <a:pt x="93425" y="24415"/>
                </a:lnTo>
                <a:lnTo>
                  <a:pt x="93425" y="24415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868855" y="4624552"/>
            <a:ext cx="4942198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工程建议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5292" y="5072993"/>
            <a:ext cx="168166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42360" y="5035623"/>
            <a:ext cx="276538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在上线前使用真实工作负载进行压测校准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5292" y="5446694"/>
            <a:ext cx="19619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7614" y="5409324"/>
            <a:ext cx="3662271" cy="233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177" dirty="0">
                <a:solidFill>
                  <a:srgbClr val="B89A6A"/>
                </a:solidFill>
                <a:highlight>
                  <a:srgbClr val="3A5A78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nvidia-smi </a:t>
            </a:r>
            <a:r>
              <a:rPr lang="en-US" sz="11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或框架统计工具监控实际显存占用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5292" y="5820395"/>
            <a:ext cx="19619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71483" y="5783025"/>
            <a:ext cx="280275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预留10-20%的显存buffer应对峰值和碎片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44897" y="1121103"/>
            <a:ext cx="5568147" cy="5736313"/>
          </a:xfrm>
          <a:custGeom>
            <a:avLst/>
            <a:gdLst/>
            <a:ahLst/>
            <a:cxnLst/>
            <a:rect l="l" t="t" r="r" b="b"/>
            <a:pathLst>
              <a:path w="5568147" h="5736313">
                <a:moveTo>
                  <a:pt x="112087" y="0"/>
                </a:moveTo>
                <a:lnTo>
                  <a:pt x="5456060" y="0"/>
                </a:lnTo>
                <a:cubicBezTo>
                  <a:pt x="5517964" y="0"/>
                  <a:pt x="5568147" y="50183"/>
                  <a:pt x="5568147" y="112087"/>
                </a:cubicBezTo>
                <a:lnTo>
                  <a:pt x="5568147" y="5624226"/>
                </a:lnTo>
                <a:cubicBezTo>
                  <a:pt x="5568147" y="5686130"/>
                  <a:pt x="5517964" y="5736313"/>
                  <a:pt x="5456060" y="5736313"/>
                </a:cubicBezTo>
                <a:lnTo>
                  <a:pt x="112087" y="5736313"/>
                </a:lnTo>
                <a:cubicBezTo>
                  <a:pt x="50183" y="5736313"/>
                  <a:pt x="0" y="5686130"/>
                  <a:pt x="0" y="5624226"/>
                </a:cubicBezTo>
                <a:lnTo>
                  <a:pt x="0" y="112087"/>
                </a:lnTo>
                <a:cubicBezTo>
                  <a:pt x="0" y="50224"/>
                  <a:pt x="50224" y="0"/>
                  <a:pt x="112087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413062" y="1345324"/>
            <a:ext cx="5231816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框架运行时开销构成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73789" y="1873177"/>
            <a:ext cx="5110363" cy="831485"/>
          </a:xfrm>
          <a:custGeom>
            <a:avLst/>
            <a:gdLst/>
            <a:ahLst/>
            <a:cxnLst/>
            <a:rect l="l" t="t" r="r" b="b"/>
            <a:pathLst>
              <a:path w="5110363" h="831485">
                <a:moveTo>
                  <a:pt x="74742" y="0"/>
                </a:moveTo>
                <a:lnTo>
                  <a:pt x="5035621" y="0"/>
                </a:lnTo>
                <a:cubicBezTo>
                  <a:pt x="5076900" y="0"/>
                  <a:pt x="5110363" y="33463"/>
                  <a:pt x="5110363" y="74742"/>
                </a:cubicBezTo>
                <a:lnTo>
                  <a:pt x="5110363" y="756743"/>
                </a:lnTo>
                <a:cubicBezTo>
                  <a:pt x="5110363" y="798022"/>
                  <a:pt x="5076900" y="831485"/>
                  <a:pt x="5035621" y="831485"/>
                </a:cubicBezTo>
                <a:lnTo>
                  <a:pt x="74742" y="831485"/>
                </a:lnTo>
                <a:cubicBezTo>
                  <a:pt x="33463" y="831485"/>
                  <a:pt x="0" y="798022"/>
                  <a:pt x="0" y="756743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627940" y="2027329"/>
            <a:ext cx="523182" cy="523182"/>
          </a:xfrm>
          <a:custGeom>
            <a:avLst/>
            <a:gdLst/>
            <a:ahLst/>
            <a:cxnLst/>
            <a:rect l="l" t="t" r="r" b="b"/>
            <a:pathLst>
              <a:path w="523182" h="523182">
                <a:moveTo>
                  <a:pt x="74742" y="0"/>
                </a:moveTo>
                <a:lnTo>
                  <a:pt x="448440" y="0"/>
                </a:lnTo>
                <a:cubicBezTo>
                  <a:pt x="489719" y="0"/>
                  <a:pt x="523182" y="33463"/>
                  <a:pt x="523182" y="74742"/>
                </a:cubicBezTo>
                <a:lnTo>
                  <a:pt x="523182" y="448440"/>
                </a:lnTo>
                <a:cubicBezTo>
                  <a:pt x="523182" y="489719"/>
                  <a:pt x="489719" y="523182"/>
                  <a:pt x="448440" y="523182"/>
                </a:cubicBezTo>
                <a:lnTo>
                  <a:pt x="74742" y="523182"/>
                </a:lnTo>
                <a:cubicBezTo>
                  <a:pt x="33463" y="523182"/>
                  <a:pt x="0" y="489719"/>
                  <a:pt x="0" y="44844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6"/>
          <p:cNvSpPr/>
          <p:nvPr/>
        </p:nvSpPr>
        <p:spPr>
          <a:xfrm>
            <a:off x="6807784" y="2195494"/>
            <a:ext cx="163494" cy="186851"/>
          </a:xfrm>
          <a:custGeom>
            <a:avLst/>
            <a:gdLst/>
            <a:ahLst/>
            <a:cxnLst/>
            <a:rect l="l" t="t" r="r" b="b"/>
            <a:pathLst>
              <a:path w="163494" h="186851">
                <a:moveTo>
                  <a:pt x="23356" y="11678"/>
                </a:moveTo>
                <a:cubicBezTo>
                  <a:pt x="10474" y="11678"/>
                  <a:pt x="0" y="22152"/>
                  <a:pt x="0" y="35034"/>
                </a:cubicBezTo>
                <a:lnTo>
                  <a:pt x="0" y="58391"/>
                </a:lnTo>
                <a:cubicBezTo>
                  <a:pt x="0" y="71273"/>
                  <a:pt x="10474" y="81747"/>
                  <a:pt x="23356" y="81747"/>
                </a:cubicBezTo>
                <a:lnTo>
                  <a:pt x="140138" y="81747"/>
                </a:lnTo>
                <a:cubicBezTo>
                  <a:pt x="153020" y="81747"/>
                  <a:pt x="163494" y="71273"/>
                  <a:pt x="163494" y="58391"/>
                </a:cubicBezTo>
                <a:lnTo>
                  <a:pt x="163494" y="35034"/>
                </a:lnTo>
                <a:cubicBezTo>
                  <a:pt x="163494" y="22152"/>
                  <a:pt x="153020" y="11678"/>
                  <a:pt x="140138" y="11678"/>
                </a:cubicBezTo>
                <a:lnTo>
                  <a:pt x="23356" y="11678"/>
                </a:lnTo>
                <a:close/>
                <a:moveTo>
                  <a:pt x="102184" y="37954"/>
                </a:moveTo>
                <a:cubicBezTo>
                  <a:pt x="107018" y="37954"/>
                  <a:pt x="110943" y="41879"/>
                  <a:pt x="110943" y="46713"/>
                </a:cubicBezTo>
                <a:cubicBezTo>
                  <a:pt x="110943" y="51547"/>
                  <a:pt x="107018" y="55471"/>
                  <a:pt x="102184" y="55471"/>
                </a:cubicBezTo>
                <a:cubicBezTo>
                  <a:pt x="97350" y="55471"/>
                  <a:pt x="93425" y="51547"/>
                  <a:pt x="93425" y="46713"/>
                </a:cubicBezTo>
                <a:cubicBezTo>
                  <a:pt x="93425" y="41879"/>
                  <a:pt x="97350" y="37954"/>
                  <a:pt x="102184" y="37954"/>
                </a:cubicBezTo>
                <a:close/>
                <a:moveTo>
                  <a:pt x="122621" y="46713"/>
                </a:moveTo>
                <a:cubicBezTo>
                  <a:pt x="122621" y="41879"/>
                  <a:pt x="126545" y="37954"/>
                  <a:pt x="131379" y="37954"/>
                </a:cubicBezTo>
                <a:cubicBezTo>
                  <a:pt x="136213" y="37954"/>
                  <a:pt x="140138" y="41879"/>
                  <a:pt x="140138" y="46713"/>
                </a:cubicBezTo>
                <a:cubicBezTo>
                  <a:pt x="140138" y="51547"/>
                  <a:pt x="136213" y="55471"/>
                  <a:pt x="131379" y="55471"/>
                </a:cubicBezTo>
                <a:cubicBezTo>
                  <a:pt x="126545" y="55471"/>
                  <a:pt x="122621" y="51547"/>
                  <a:pt x="122621" y="46713"/>
                </a:cubicBezTo>
                <a:close/>
                <a:moveTo>
                  <a:pt x="23356" y="105103"/>
                </a:moveTo>
                <a:cubicBezTo>
                  <a:pt x="10474" y="105103"/>
                  <a:pt x="0" y="115577"/>
                  <a:pt x="0" y="128460"/>
                </a:cubicBezTo>
                <a:lnTo>
                  <a:pt x="0" y="151816"/>
                </a:lnTo>
                <a:cubicBezTo>
                  <a:pt x="0" y="164699"/>
                  <a:pt x="10474" y="175172"/>
                  <a:pt x="23356" y="175172"/>
                </a:cubicBezTo>
                <a:lnTo>
                  <a:pt x="140138" y="175172"/>
                </a:lnTo>
                <a:cubicBezTo>
                  <a:pt x="153020" y="175172"/>
                  <a:pt x="163494" y="164699"/>
                  <a:pt x="163494" y="151816"/>
                </a:cubicBezTo>
                <a:lnTo>
                  <a:pt x="163494" y="128460"/>
                </a:lnTo>
                <a:cubicBezTo>
                  <a:pt x="163494" y="115577"/>
                  <a:pt x="153020" y="105103"/>
                  <a:pt x="140138" y="105103"/>
                </a:cubicBezTo>
                <a:lnTo>
                  <a:pt x="23356" y="105103"/>
                </a:lnTo>
                <a:close/>
                <a:moveTo>
                  <a:pt x="102184" y="131379"/>
                </a:moveTo>
                <a:cubicBezTo>
                  <a:pt x="107018" y="131379"/>
                  <a:pt x="110943" y="135304"/>
                  <a:pt x="110943" y="140138"/>
                </a:cubicBezTo>
                <a:cubicBezTo>
                  <a:pt x="110943" y="144972"/>
                  <a:pt x="107018" y="148897"/>
                  <a:pt x="102184" y="148897"/>
                </a:cubicBezTo>
                <a:cubicBezTo>
                  <a:pt x="97350" y="148897"/>
                  <a:pt x="93425" y="144972"/>
                  <a:pt x="93425" y="140138"/>
                </a:cubicBezTo>
                <a:cubicBezTo>
                  <a:pt x="93425" y="135304"/>
                  <a:pt x="97350" y="131379"/>
                  <a:pt x="102184" y="131379"/>
                </a:cubicBezTo>
                <a:close/>
                <a:moveTo>
                  <a:pt x="122621" y="140138"/>
                </a:moveTo>
                <a:cubicBezTo>
                  <a:pt x="122621" y="135304"/>
                  <a:pt x="126545" y="131379"/>
                  <a:pt x="131379" y="131379"/>
                </a:cubicBezTo>
                <a:cubicBezTo>
                  <a:pt x="136213" y="131379"/>
                  <a:pt x="140138" y="135304"/>
                  <a:pt x="140138" y="140138"/>
                </a:cubicBezTo>
                <a:cubicBezTo>
                  <a:pt x="140138" y="144972"/>
                  <a:pt x="136213" y="148897"/>
                  <a:pt x="131379" y="148897"/>
                </a:cubicBezTo>
                <a:cubicBezTo>
                  <a:pt x="126545" y="148897"/>
                  <a:pt x="122621" y="144972"/>
                  <a:pt x="122621" y="140138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7300602" y="2027329"/>
            <a:ext cx="421348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Context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300602" y="2326290"/>
            <a:ext cx="420413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CUDA上下文初始化与管理开销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73789" y="2863485"/>
            <a:ext cx="5110363" cy="831485"/>
          </a:xfrm>
          <a:custGeom>
            <a:avLst/>
            <a:gdLst/>
            <a:ahLst/>
            <a:cxnLst/>
            <a:rect l="l" t="t" r="r" b="b"/>
            <a:pathLst>
              <a:path w="5110363" h="831485">
                <a:moveTo>
                  <a:pt x="74742" y="0"/>
                </a:moveTo>
                <a:lnTo>
                  <a:pt x="5035621" y="0"/>
                </a:lnTo>
                <a:cubicBezTo>
                  <a:pt x="5076900" y="0"/>
                  <a:pt x="5110363" y="33463"/>
                  <a:pt x="5110363" y="74742"/>
                </a:cubicBezTo>
                <a:lnTo>
                  <a:pt x="5110363" y="756743"/>
                </a:lnTo>
                <a:cubicBezTo>
                  <a:pt x="5110363" y="798022"/>
                  <a:pt x="5076900" y="831485"/>
                  <a:pt x="5035621" y="831485"/>
                </a:cubicBezTo>
                <a:lnTo>
                  <a:pt x="74742" y="831485"/>
                </a:lnTo>
                <a:cubicBezTo>
                  <a:pt x="33463" y="831485"/>
                  <a:pt x="0" y="798022"/>
                  <a:pt x="0" y="756743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627940" y="3017637"/>
            <a:ext cx="523182" cy="523182"/>
          </a:xfrm>
          <a:custGeom>
            <a:avLst/>
            <a:gdLst/>
            <a:ahLst/>
            <a:cxnLst/>
            <a:rect l="l" t="t" r="r" b="b"/>
            <a:pathLst>
              <a:path w="523182" h="523182">
                <a:moveTo>
                  <a:pt x="74742" y="0"/>
                </a:moveTo>
                <a:lnTo>
                  <a:pt x="448440" y="0"/>
                </a:lnTo>
                <a:cubicBezTo>
                  <a:pt x="489719" y="0"/>
                  <a:pt x="523182" y="33463"/>
                  <a:pt x="523182" y="74742"/>
                </a:cubicBezTo>
                <a:lnTo>
                  <a:pt x="523182" y="448440"/>
                </a:lnTo>
                <a:cubicBezTo>
                  <a:pt x="523182" y="489719"/>
                  <a:pt x="489719" y="523182"/>
                  <a:pt x="448440" y="523182"/>
                </a:cubicBezTo>
                <a:lnTo>
                  <a:pt x="74742" y="523182"/>
                </a:lnTo>
                <a:cubicBezTo>
                  <a:pt x="33463" y="523182"/>
                  <a:pt x="0" y="489719"/>
                  <a:pt x="0" y="44844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6772749" y="3185802"/>
            <a:ext cx="233563" cy="186851"/>
          </a:xfrm>
          <a:custGeom>
            <a:avLst/>
            <a:gdLst/>
            <a:ahLst/>
            <a:cxnLst/>
            <a:rect l="l" t="t" r="r" b="b"/>
            <a:pathLst>
              <a:path w="233563" h="186851">
                <a:moveTo>
                  <a:pt x="151780" y="76820"/>
                </a:moveTo>
                <a:cubicBezTo>
                  <a:pt x="156232" y="75616"/>
                  <a:pt x="160903" y="77733"/>
                  <a:pt x="162910" y="81857"/>
                </a:cubicBezTo>
                <a:lnTo>
                  <a:pt x="169698" y="95578"/>
                </a:lnTo>
                <a:cubicBezTo>
                  <a:pt x="173457" y="96089"/>
                  <a:pt x="177143" y="97111"/>
                  <a:pt x="180610" y="98534"/>
                </a:cubicBezTo>
                <a:lnTo>
                  <a:pt x="193383" y="90031"/>
                </a:lnTo>
                <a:cubicBezTo>
                  <a:pt x="197215" y="87477"/>
                  <a:pt x="202288" y="87988"/>
                  <a:pt x="205536" y="91236"/>
                </a:cubicBezTo>
                <a:lnTo>
                  <a:pt x="212543" y="98243"/>
                </a:lnTo>
                <a:cubicBezTo>
                  <a:pt x="215791" y="101491"/>
                  <a:pt x="216301" y="106600"/>
                  <a:pt x="213747" y="110395"/>
                </a:cubicBezTo>
                <a:lnTo>
                  <a:pt x="205244" y="123132"/>
                </a:lnTo>
                <a:cubicBezTo>
                  <a:pt x="205937" y="124847"/>
                  <a:pt x="206557" y="126635"/>
                  <a:pt x="207068" y="128496"/>
                </a:cubicBezTo>
                <a:cubicBezTo>
                  <a:pt x="207579" y="130357"/>
                  <a:pt x="207908" y="132182"/>
                  <a:pt x="208163" y="134043"/>
                </a:cubicBezTo>
                <a:lnTo>
                  <a:pt x="221922" y="140831"/>
                </a:lnTo>
                <a:cubicBezTo>
                  <a:pt x="226045" y="142875"/>
                  <a:pt x="228162" y="147546"/>
                  <a:pt x="226958" y="151962"/>
                </a:cubicBezTo>
                <a:lnTo>
                  <a:pt x="224403" y="161524"/>
                </a:lnTo>
                <a:cubicBezTo>
                  <a:pt x="223199" y="165939"/>
                  <a:pt x="219075" y="168932"/>
                  <a:pt x="214477" y="168640"/>
                </a:cubicBezTo>
                <a:lnTo>
                  <a:pt x="199149" y="167655"/>
                </a:lnTo>
                <a:cubicBezTo>
                  <a:pt x="196850" y="170611"/>
                  <a:pt x="194186" y="173348"/>
                  <a:pt x="191157" y="175683"/>
                </a:cubicBezTo>
                <a:lnTo>
                  <a:pt x="192142" y="190974"/>
                </a:lnTo>
                <a:cubicBezTo>
                  <a:pt x="192434" y="195573"/>
                  <a:pt x="189442" y="199733"/>
                  <a:pt x="185026" y="200901"/>
                </a:cubicBezTo>
                <a:lnTo>
                  <a:pt x="175464" y="203455"/>
                </a:lnTo>
                <a:cubicBezTo>
                  <a:pt x="171012" y="204660"/>
                  <a:pt x="166377" y="202543"/>
                  <a:pt x="164334" y="198419"/>
                </a:cubicBezTo>
                <a:lnTo>
                  <a:pt x="157546" y="184697"/>
                </a:lnTo>
                <a:cubicBezTo>
                  <a:pt x="153787" y="184186"/>
                  <a:pt x="150101" y="183165"/>
                  <a:pt x="146634" y="181741"/>
                </a:cubicBezTo>
                <a:lnTo>
                  <a:pt x="133861" y="190245"/>
                </a:lnTo>
                <a:cubicBezTo>
                  <a:pt x="130029" y="192799"/>
                  <a:pt x="124956" y="192288"/>
                  <a:pt x="121708" y="189040"/>
                </a:cubicBezTo>
                <a:lnTo>
                  <a:pt x="114701" y="182033"/>
                </a:lnTo>
                <a:cubicBezTo>
                  <a:pt x="111453" y="178785"/>
                  <a:pt x="110943" y="173713"/>
                  <a:pt x="113497" y="169881"/>
                </a:cubicBezTo>
                <a:lnTo>
                  <a:pt x="122000" y="157108"/>
                </a:lnTo>
                <a:cubicBezTo>
                  <a:pt x="121307" y="155393"/>
                  <a:pt x="120686" y="153604"/>
                  <a:pt x="120176" y="151743"/>
                </a:cubicBezTo>
                <a:cubicBezTo>
                  <a:pt x="119665" y="149882"/>
                  <a:pt x="119336" y="148021"/>
                  <a:pt x="119081" y="146196"/>
                </a:cubicBezTo>
                <a:lnTo>
                  <a:pt x="105322" y="139408"/>
                </a:lnTo>
                <a:cubicBezTo>
                  <a:pt x="101199" y="137364"/>
                  <a:pt x="99118" y="132693"/>
                  <a:pt x="100286" y="128277"/>
                </a:cubicBezTo>
                <a:lnTo>
                  <a:pt x="102841" y="118716"/>
                </a:lnTo>
                <a:cubicBezTo>
                  <a:pt x="104045" y="114300"/>
                  <a:pt x="108169" y="111307"/>
                  <a:pt x="112767" y="111599"/>
                </a:cubicBezTo>
                <a:lnTo>
                  <a:pt x="128058" y="112585"/>
                </a:lnTo>
                <a:cubicBezTo>
                  <a:pt x="130357" y="109629"/>
                  <a:pt x="133022" y="106892"/>
                  <a:pt x="136051" y="104556"/>
                </a:cubicBezTo>
                <a:lnTo>
                  <a:pt x="135065" y="89301"/>
                </a:lnTo>
                <a:cubicBezTo>
                  <a:pt x="134773" y="84703"/>
                  <a:pt x="137766" y="80543"/>
                  <a:pt x="142182" y="79375"/>
                </a:cubicBezTo>
                <a:lnTo>
                  <a:pt x="151743" y="76820"/>
                </a:lnTo>
                <a:close/>
                <a:moveTo>
                  <a:pt x="163640" y="124080"/>
                </a:moveTo>
                <a:cubicBezTo>
                  <a:pt x="154778" y="124091"/>
                  <a:pt x="147591" y="131294"/>
                  <a:pt x="147601" y="140156"/>
                </a:cubicBezTo>
                <a:cubicBezTo>
                  <a:pt x="147611" y="149019"/>
                  <a:pt x="154814" y="156205"/>
                  <a:pt x="163677" y="156195"/>
                </a:cubicBezTo>
                <a:cubicBezTo>
                  <a:pt x="172539" y="156185"/>
                  <a:pt x="179726" y="148982"/>
                  <a:pt x="179716" y="140120"/>
                </a:cubicBezTo>
                <a:cubicBezTo>
                  <a:pt x="179706" y="131257"/>
                  <a:pt x="172503" y="124070"/>
                  <a:pt x="163640" y="124080"/>
                </a:cubicBezTo>
                <a:close/>
                <a:moveTo>
                  <a:pt x="82076" y="-16605"/>
                </a:moveTo>
                <a:lnTo>
                  <a:pt x="91637" y="-14050"/>
                </a:lnTo>
                <a:cubicBezTo>
                  <a:pt x="96053" y="-12846"/>
                  <a:pt x="99045" y="-8686"/>
                  <a:pt x="98753" y="-4124"/>
                </a:cubicBezTo>
                <a:lnTo>
                  <a:pt x="97768" y="11131"/>
                </a:lnTo>
                <a:cubicBezTo>
                  <a:pt x="100797" y="13466"/>
                  <a:pt x="103461" y="16167"/>
                  <a:pt x="105760" y="19159"/>
                </a:cubicBezTo>
                <a:lnTo>
                  <a:pt x="121088" y="18174"/>
                </a:lnTo>
                <a:cubicBezTo>
                  <a:pt x="125650" y="17882"/>
                  <a:pt x="129810" y="20875"/>
                  <a:pt x="131014" y="25291"/>
                </a:cubicBezTo>
                <a:lnTo>
                  <a:pt x="133569" y="34852"/>
                </a:lnTo>
                <a:cubicBezTo>
                  <a:pt x="134737" y="39268"/>
                  <a:pt x="132657" y="43939"/>
                  <a:pt x="128533" y="45983"/>
                </a:cubicBezTo>
                <a:lnTo>
                  <a:pt x="114774" y="52771"/>
                </a:lnTo>
                <a:cubicBezTo>
                  <a:pt x="114519" y="54632"/>
                  <a:pt x="114154" y="56493"/>
                  <a:pt x="113680" y="58318"/>
                </a:cubicBezTo>
                <a:cubicBezTo>
                  <a:pt x="113205" y="60143"/>
                  <a:pt x="112548" y="61967"/>
                  <a:pt x="111855" y="63682"/>
                </a:cubicBezTo>
                <a:lnTo>
                  <a:pt x="120358" y="76455"/>
                </a:lnTo>
                <a:cubicBezTo>
                  <a:pt x="122913" y="80287"/>
                  <a:pt x="122402" y="85360"/>
                  <a:pt x="119154" y="88608"/>
                </a:cubicBezTo>
                <a:lnTo>
                  <a:pt x="112147" y="95615"/>
                </a:lnTo>
                <a:cubicBezTo>
                  <a:pt x="108899" y="98863"/>
                  <a:pt x="103826" y="99374"/>
                  <a:pt x="99994" y="96819"/>
                </a:cubicBezTo>
                <a:lnTo>
                  <a:pt x="87221" y="88316"/>
                </a:lnTo>
                <a:cubicBezTo>
                  <a:pt x="83754" y="89739"/>
                  <a:pt x="80068" y="90761"/>
                  <a:pt x="76309" y="91272"/>
                </a:cubicBezTo>
                <a:lnTo>
                  <a:pt x="69522" y="104994"/>
                </a:lnTo>
                <a:cubicBezTo>
                  <a:pt x="67478" y="109118"/>
                  <a:pt x="62807" y="111198"/>
                  <a:pt x="58391" y="110030"/>
                </a:cubicBezTo>
                <a:lnTo>
                  <a:pt x="48829" y="107476"/>
                </a:lnTo>
                <a:cubicBezTo>
                  <a:pt x="44377" y="106271"/>
                  <a:pt x="41421" y="102111"/>
                  <a:pt x="41713" y="97549"/>
                </a:cubicBezTo>
                <a:lnTo>
                  <a:pt x="42698" y="82258"/>
                </a:lnTo>
                <a:cubicBezTo>
                  <a:pt x="39669" y="79922"/>
                  <a:pt x="37005" y="77222"/>
                  <a:pt x="34706" y="74229"/>
                </a:cubicBezTo>
                <a:lnTo>
                  <a:pt x="19378" y="75215"/>
                </a:lnTo>
                <a:cubicBezTo>
                  <a:pt x="14817" y="75507"/>
                  <a:pt x="10656" y="72514"/>
                  <a:pt x="9452" y="68098"/>
                </a:cubicBezTo>
                <a:lnTo>
                  <a:pt x="6897" y="58537"/>
                </a:lnTo>
                <a:cubicBezTo>
                  <a:pt x="5730" y="54121"/>
                  <a:pt x="7810" y="49450"/>
                  <a:pt x="11934" y="47406"/>
                </a:cubicBezTo>
                <a:lnTo>
                  <a:pt x="25692" y="40618"/>
                </a:lnTo>
                <a:cubicBezTo>
                  <a:pt x="25947" y="38757"/>
                  <a:pt x="26312" y="36932"/>
                  <a:pt x="26787" y="35071"/>
                </a:cubicBezTo>
                <a:cubicBezTo>
                  <a:pt x="27298" y="33210"/>
                  <a:pt x="27882" y="31422"/>
                  <a:pt x="28611" y="29706"/>
                </a:cubicBezTo>
                <a:lnTo>
                  <a:pt x="20108" y="16970"/>
                </a:lnTo>
                <a:cubicBezTo>
                  <a:pt x="17554" y="13138"/>
                  <a:pt x="18065" y="8065"/>
                  <a:pt x="21313" y="4817"/>
                </a:cubicBezTo>
                <a:lnTo>
                  <a:pt x="28320" y="-2190"/>
                </a:lnTo>
                <a:cubicBezTo>
                  <a:pt x="31568" y="-5438"/>
                  <a:pt x="36640" y="-5949"/>
                  <a:pt x="40472" y="-3394"/>
                </a:cubicBezTo>
                <a:lnTo>
                  <a:pt x="53245" y="5109"/>
                </a:lnTo>
                <a:cubicBezTo>
                  <a:pt x="56712" y="3686"/>
                  <a:pt x="60398" y="2664"/>
                  <a:pt x="64157" y="2153"/>
                </a:cubicBezTo>
                <a:lnTo>
                  <a:pt x="70945" y="-11569"/>
                </a:lnTo>
                <a:cubicBezTo>
                  <a:pt x="72989" y="-15693"/>
                  <a:pt x="77623" y="-17773"/>
                  <a:pt x="82076" y="-16605"/>
                </a:cubicBezTo>
                <a:close/>
                <a:moveTo>
                  <a:pt x="70215" y="30655"/>
                </a:moveTo>
                <a:cubicBezTo>
                  <a:pt x="61353" y="30655"/>
                  <a:pt x="54157" y="37850"/>
                  <a:pt x="54157" y="46713"/>
                </a:cubicBezTo>
                <a:cubicBezTo>
                  <a:pt x="54157" y="55575"/>
                  <a:pt x="61353" y="62770"/>
                  <a:pt x="70215" y="62770"/>
                </a:cubicBezTo>
                <a:cubicBezTo>
                  <a:pt x="79077" y="62770"/>
                  <a:pt x="86272" y="55575"/>
                  <a:pt x="86272" y="46713"/>
                </a:cubicBezTo>
                <a:cubicBezTo>
                  <a:pt x="86272" y="37850"/>
                  <a:pt x="79077" y="30655"/>
                  <a:pt x="70215" y="30655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7300602" y="3017637"/>
            <a:ext cx="421348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算子 Workspace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300602" y="3316598"/>
            <a:ext cx="420413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kernel执行时的临时工作空间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73789" y="3853793"/>
            <a:ext cx="5110363" cy="831485"/>
          </a:xfrm>
          <a:custGeom>
            <a:avLst/>
            <a:gdLst/>
            <a:ahLst/>
            <a:cxnLst/>
            <a:rect l="l" t="t" r="r" b="b"/>
            <a:pathLst>
              <a:path w="5110363" h="831485">
                <a:moveTo>
                  <a:pt x="74742" y="0"/>
                </a:moveTo>
                <a:lnTo>
                  <a:pt x="5035621" y="0"/>
                </a:lnTo>
                <a:cubicBezTo>
                  <a:pt x="5076900" y="0"/>
                  <a:pt x="5110363" y="33463"/>
                  <a:pt x="5110363" y="74742"/>
                </a:cubicBezTo>
                <a:lnTo>
                  <a:pt x="5110363" y="756743"/>
                </a:lnTo>
                <a:cubicBezTo>
                  <a:pt x="5110363" y="798022"/>
                  <a:pt x="5076900" y="831485"/>
                  <a:pt x="5035621" y="831485"/>
                </a:cubicBezTo>
                <a:lnTo>
                  <a:pt x="74742" y="831485"/>
                </a:lnTo>
                <a:cubicBezTo>
                  <a:pt x="33463" y="831485"/>
                  <a:pt x="0" y="798022"/>
                  <a:pt x="0" y="756743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6627940" y="4007945"/>
            <a:ext cx="523182" cy="523182"/>
          </a:xfrm>
          <a:custGeom>
            <a:avLst/>
            <a:gdLst/>
            <a:ahLst/>
            <a:cxnLst/>
            <a:rect l="l" t="t" r="r" b="b"/>
            <a:pathLst>
              <a:path w="523182" h="523182">
                <a:moveTo>
                  <a:pt x="74742" y="0"/>
                </a:moveTo>
                <a:lnTo>
                  <a:pt x="448440" y="0"/>
                </a:lnTo>
                <a:cubicBezTo>
                  <a:pt x="489719" y="0"/>
                  <a:pt x="523182" y="33463"/>
                  <a:pt x="523182" y="74742"/>
                </a:cubicBezTo>
                <a:lnTo>
                  <a:pt x="523182" y="448440"/>
                </a:lnTo>
                <a:cubicBezTo>
                  <a:pt x="523182" y="489719"/>
                  <a:pt x="489719" y="523182"/>
                  <a:pt x="448440" y="523182"/>
                </a:cubicBezTo>
                <a:lnTo>
                  <a:pt x="74742" y="523182"/>
                </a:lnTo>
                <a:cubicBezTo>
                  <a:pt x="33463" y="523182"/>
                  <a:pt x="0" y="489719"/>
                  <a:pt x="0" y="44844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6796106" y="4176110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81747" y="0"/>
                </a:moveTo>
                <a:cubicBezTo>
                  <a:pt x="94630" y="0"/>
                  <a:pt x="105103" y="7846"/>
                  <a:pt x="105103" y="17517"/>
                </a:cubicBezTo>
                <a:cubicBezTo>
                  <a:pt x="105103" y="21313"/>
                  <a:pt x="103498" y="24816"/>
                  <a:pt x="100724" y="27699"/>
                </a:cubicBezTo>
                <a:cubicBezTo>
                  <a:pt x="98316" y="30217"/>
                  <a:pt x="96345" y="33283"/>
                  <a:pt x="96345" y="36786"/>
                </a:cubicBezTo>
                <a:cubicBezTo>
                  <a:pt x="96345" y="42260"/>
                  <a:pt x="100797" y="46713"/>
                  <a:pt x="106271" y="46713"/>
                </a:cubicBezTo>
                <a:lnTo>
                  <a:pt x="122621" y="46713"/>
                </a:lnTo>
                <a:cubicBezTo>
                  <a:pt x="132292" y="46713"/>
                  <a:pt x="140138" y="54559"/>
                  <a:pt x="140138" y="64230"/>
                </a:cubicBezTo>
                <a:lnTo>
                  <a:pt x="140138" y="80579"/>
                </a:lnTo>
                <a:cubicBezTo>
                  <a:pt x="140138" y="86053"/>
                  <a:pt x="144590" y="90506"/>
                  <a:pt x="150064" y="90506"/>
                </a:cubicBezTo>
                <a:cubicBezTo>
                  <a:pt x="153531" y="90506"/>
                  <a:pt x="156633" y="88535"/>
                  <a:pt x="159151" y="86126"/>
                </a:cubicBezTo>
                <a:cubicBezTo>
                  <a:pt x="162034" y="83389"/>
                  <a:pt x="165538" y="81747"/>
                  <a:pt x="169333" y="81747"/>
                </a:cubicBezTo>
                <a:cubicBezTo>
                  <a:pt x="179004" y="81747"/>
                  <a:pt x="186851" y="92221"/>
                  <a:pt x="186851" y="105103"/>
                </a:cubicBezTo>
                <a:cubicBezTo>
                  <a:pt x="186851" y="117986"/>
                  <a:pt x="179004" y="128460"/>
                  <a:pt x="169333" y="128460"/>
                </a:cubicBezTo>
                <a:cubicBezTo>
                  <a:pt x="165538" y="128460"/>
                  <a:pt x="161998" y="126854"/>
                  <a:pt x="159151" y="124080"/>
                </a:cubicBezTo>
                <a:cubicBezTo>
                  <a:pt x="156633" y="121672"/>
                  <a:pt x="153568" y="119701"/>
                  <a:pt x="150064" y="119701"/>
                </a:cubicBezTo>
                <a:cubicBezTo>
                  <a:pt x="144590" y="119701"/>
                  <a:pt x="140138" y="124153"/>
                  <a:pt x="140138" y="129628"/>
                </a:cubicBezTo>
                <a:lnTo>
                  <a:pt x="140138" y="169333"/>
                </a:lnTo>
                <a:cubicBezTo>
                  <a:pt x="140138" y="179004"/>
                  <a:pt x="132292" y="186851"/>
                  <a:pt x="122621" y="186851"/>
                </a:cubicBezTo>
                <a:lnTo>
                  <a:pt x="101892" y="186851"/>
                </a:lnTo>
                <a:cubicBezTo>
                  <a:pt x="97221" y="186851"/>
                  <a:pt x="93425" y="183055"/>
                  <a:pt x="93425" y="178384"/>
                </a:cubicBezTo>
                <a:cubicBezTo>
                  <a:pt x="93425" y="175026"/>
                  <a:pt x="95542" y="172070"/>
                  <a:pt x="98243" y="170063"/>
                </a:cubicBezTo>
                <a:cubicBezTo>
                  <a:pt x="102476" y="166888"/>
                  <a:pt x="105103" y="162509"/>
                  <a:pt x="105103" y="157655"/>
                </a:cubicBezTo>
                <a:cubicBezTo>
                  <a:pt x="105103" y="147984"/>
                  <a:pt x="94630" y="140138"/>
                  <a:pt x="81747" y="140138"/>
                </a:cubicBezTo>
                <a:cubicBezTo>
                  <a:pt x="68865" y="140138"/>
                  <a:pt x="58391" y="147984"/>
                  <a:pt x="58391" y="157655"/>
                </a:cubicBezTo>
                <a:cubicBezTo>
                  <a:pt x="58391" y="162509"/>
                  <a:pt x="61018" y="166888"/>
                  <a:pt x="65252" y="170063"/>
                </a:cubicBezTo>
                <a:cubicBezTo>
                  <a:pt x="67952" y="172070"/>
                  <a:pt x="70069" y="174990"/>
                  <a:pt x="70069" y="178384"/>
                </a:cubicBezTo>
                <a:cubicBezTo>
                  <a:pt x="70069" y="183055"/>
                  <a:pt x="66274" y="186851"/>
                  <a:pt x="61602" y="186851"/>
                </a:cubicBezTo>
                <a:lnTo>
                  <a:pt x="17517" y="186851"/>
                </a:lnTo>
                <a:cubicBezTo>
                  <a:pt x="7846" y="186851"/>
                  <a:pt x="0" y="179004"/>
                  <a:pt x="0" y="169333"/>
                </a:cubicBezTo>
                <a:lnTo>
                  <a:pt x="0" y="125248"/>
                </a:lnTo>
                <a:cubicBezTo>
                  <a:pt x="0" y="120577"/>
                  <a:pt x="3795" y="116782"/>
                  <a:pt x="8467" y="116782"/>
                </a:cubicBezTo>
                <a:cubicBezTo>
                  <a:pt x="11824" y="116782"/>
                  <a:pt x="14780" y="118898"/>
                  <a:pt x="16787" y="121599"/>
                </a:cubicBezTo>
                <a:cubicBezTo>
                  <a:pt x="19962" y="125832"/>
                  <a:pt x="24342" y="128460"/>
                  <a:pt x="29195" y="128460"/>
                </a:cubicBezTo>
                <a:cubicBezTo>
                  <a:pt x="38866" y="128460"/>
                  <a:pt x="46713" y="117986"/>
                  <a:pt x="46713" y="105103"/>
                </a:cubicBezTo>
                <a:cubicBezTo>
                  <a:pt x="46713" y="92221"/>
                  <a:pt x="38866" y="81747"/>
                  <a:pt x="29195" y="81747"/>
                </a:cubicBezTo>
                <a:cubicBezTo>
                  <a:pt x="24342" y="81747"/>
                  <a:pt x="19962" y="84375"/>
                  <a:pt x="16787" y="88608"/>
                </a:cubicBezTo>
                <a:cubicBezTo>
                  <a:pt x="14780" y="91309"/>
                  <a:pt x="11861" y="93425"/>
                  <a:pt x="8467" y="93425"/>
                </a:cubicBezTo>
                <a:cubicBezTo>
                  <a:pt x="3795" y="93425"/>
                  <a:pt x="0" y="89630"/>
                  <a:pt x="0" y="84959"/>
                </a:cubicBezTo>
                <a:lnTo>
                  <a:pt x="0" y="64230"/>
                </a:lnTo>
                <a:cubicBezTo>
                  <a:pt x="0" y="54559"/>
                  <a:pt x="7846" y="46713"/>
                  <a:pt x="17517" y="46713"/>
                </a:cubicBezTo>
                <a:lnTo>
                  <a:pt x="57223" y="46713"/>
                </a:lnTo>
                <a:cubicBezTo>
                  <a:pt x="62697" y="46713"/>
                  <a:pt x="67149" y="42260"/>
                  <a:pt x="67149" y="36786"/>
                </a:cubicBezTo>
                <a:cubicBezTo>
                  <a:pt x="67149" y="33319"/>
                  <a:pt x="65179" y="30217"/>
                  <a:pt x="62770" y="27699"/>
                </a:cubicBezTo>
                <a:cubicBezTo>
                  <a:pt x="60033" y="24816"/>
                  <a:pt x="58391" y="21313"/>
                  <a:pt x="58391" y="17517"/>
                </a:cubicBezTo>
                <a:cubicBezTo>
                  <a:pt x="58391" y="7846"/>
                  <a:pt x="68865" y="0"/>
                  <a:pt x="81747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7300602" y="4007945"/>
            <a:ext cx="421348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内存分配器碎片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300602" y="4306906"/>
            <a:ext cx="420413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显存分配器产生的内部和外部碎片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73789" y="4844101"/>
            <a:ext cx="5110363" cy="831485"/>
          </a:xfrm>
          <a:custGeom>
            <a:avLst/>
            <a:gdLst/>
            <a:ahLst/>
            <a:cxnLst/>
            <a:rect l="l" t="t" r="r" b="b"/>
            <a:pathLst>
              <a:path w="5110363" h="831485">
                <a:moveTo>
                  <a:pt x="74742" y="0"/>
                </a:moveTo>
                <a:lnTo>
                  <a:pt x="5035621" y="0"/>
                </a:lnTo>
                <a:cubicBezTo>
                  <a:pt x="5076900" y="0"/>
                  <a:pt x="5110363" y="33463"/>
                  <a:pt x="5110363" y="74742"/>
                </a:cubicBezTo>
                <a:lnTo>
                  <a:pt x="5110363" y="756743"/>
                </a:lnTo>
                <a:cubicBezTo>
                  <a:pt x="5110363" y="798022"/>
                  <a:pt x="5076900" y="831485"/>
                  <a:pt x="5035621" y="831485"/>
                </a:cubicBezTo>
                <a:lnTo>
                  <a:pt x="74742" y="831485"/>
                </a:lnTo>
                <a:cubicBezTo>
                  <a:pt x="33463" y="831485"/>
                  <a:pt x="0" y="798022"/>
                  <a:pt x="0" y="756743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6627940" y="4998253"/>
            <a:ext cx="523182" cy="523182"/>
          </a:xfrm>
          <a:custGeom>
            <a:avLst/>
            <a:gdLst/>
            <a:ahLst/>
            <a:cxnLst/>
            <a:rect l="l" t="t" r="r" b="b"/>
            <a:pathLst>
              <a:path w="523182" h="523182">
                <a:moveTo>
                  <a:pt x="74742" y="0"/>
                </a:moveTo>
                <a:lnTo>
                  <a:pt x="448440" y="0"/>
                </a:lnTo>
                <a:cubicBezTo>
                  <a:pt x="489719" y="0"/>
                  <a:pt x="523182" y="33463"/>
                  <a:pt x="523182" y="74742"/>
                </a:cubicBezTo>
                <a:lnTo>
                  <a:pt x="523182" y="448440"/>
                </a:lnTo>
                <a:cubicBezTo>
                  <a:pt x="523182" y="489719"/>
                  <a:pt x="489719" y="523182"/>
                  <a:pt x="448440" y="523182"/>
                </a:cubicBezTo>
                <a:lnTo>
                  <a:pt x="74742" y="523182"/>
                </a:lnTo>
                <a:cubicBezTo>
                  <a:pt x="33463" y="523182"/>
                  <a:pt x="0" y="489719"/>
                  <a:pt x="0" y="448440"/>
                </a:cubicBezTo>
                <a:lnTo>
                  <a:pt x="0" y="74742"/>
                </a:lnTo>
                <a:cubicBezTo>
                  <a:pt x="0" y="33491"/>
                  <a:pt x="33491" y="0"/>
                  <a:pt x="74742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6796106" y="5166418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84849" y="1898"/>
                </a:moveTo>
                <a:cubicBezTo>
                  <a:pt x="90287" y="-620"/>
                  <a:pt x="96564" y="-620"/>
                  <a:pt x="102001" y="1898"/>
                </a:cubicBezTo>
                <a:lnTo>
                  <a:pt x="181778" y="38757"/>
                </a:lnTo>
                <a:cubicBezTo>
                  <a:pt x="184880" y="40180"/>
                  <a:pt x="186851" y="43282"/>
                  <a:pt x="186851" y="46713"/>
                </a:cubicBezTo>
                <a:cubicBezTo>
                  <a:pt x="186851" y="50143"/>
                  <a:pt x="184880" y="53245"/>
                  <a:pt x="181778" y="54668"/>
                </a:cubicBezTo>
                <a:lnTo>
                  <a:pt x="102001" y="91528"/>
                </a:lnTo>
                <a:cubicBezTo>
                  <a:pt x="96564" y="94046"/>
                  <a:pt x="90287" y="94046"/>
                  <a:pt x="84849" y="91528"/>
                </a:cubicBezTo>
                <a:lnTo>
                  <a:pt x="5073" y="54668"/>
                </a:lnTo>
                <a:cubicBezTo>
                  <a:pt x="1971" y="53209"/>
                  <a:pt x="0" y="50107"/>
                  <a:pt x="0" y="46713"/>
                </a:cubicBezTo>
                <a:cubicBezTo>
                  <a:pt x="0" y="43319"/>
                  <a:pt x="1971" y="40180"/>
                  <a:pt x="5073" y="38757"/>
                </a:cubicBezTo>
                <a:lnTo>
                  <a:pt x="84849" y="1898"/>
                </a:lnTo>
                <a:close/>
                <a:moveTo>
                  <a:pt x="17554" y="79703"/>
                </a:moveTo>
                <a:lnTo>
                  <a:pt x="77514" y="107403"/>
                </a:lnTo>
                <a:cubicBezTo>
                  <a:pt x="87623" y="112074"/>
                  <a:pt x="99264" y="112074"/>
                  <a:pt x="109373" y="107403"/>
                </a:cubicBezTo>
                <a:lnTo>
                  <a:pt x="169333" y="79703"/>
                </a:lnTo>
                <a:lnTo>
                  <a:pt x="181778" y="85470"/>
                </a:lnTo>
                <a:cubicBezTo>
                  <a:pt x="184880" y="86893"/>
                  <a:pt x="186851" y="89995"/>
                  <a:pt x="186851" y="93425"/>
                </a:cubicBezTo>
                <a:cubicBezTo>
                  <a:pt x="186851" y="96856"/>
                  <a:pt x="184880" y="99958"/>
                  <a:pt x="181778" y="101381"/>
                </a:cubicBezTo>
                <a:lnTo>
                  <a:pt x="102001" y="138240"/>
                </a:lnTo>
                <a:cubicBezTo>
                  <a:pt x="96564" y="140758"/>
                  <a:pt x="90287" y="140758"/>
                  <a:pt x="84849" y="138240"/>
                </a:cubicBezTo>
                <a:lnTo>
                  <a:pt x="5073" y="101381"/>
                </a:lnTo>
                <a:cubicBezTo>
                  <a:pt x="1971" y="99921"/>
                  <a:pt x="0" y="96819"/>
                  <a:pt x="0" y="93425"/>
                </a:cubicBezTo>
                <a:cubicBezTo>
                  <a:pt x="0" y="90031"/>
                  <a:pt x="1971" y="86893"/>
                  <a:pt x="5073" y="85470"/>
                </a:cubicBezTo>
                <a:lnTo>
                  <a:pt x="17517" y="79703"/>
                </a:lnTo>
                <a:close/>
                <a:moveTo>
                  <a:pt x="5073" y="132182"/>
                </a:moveTo>
                <a:lnTo>
                  <a:pt x="17517" y="126416"/>
                </a:lnTo>
                <a:lnTo>
                  <a:pt x="77477" y="154115"/>
                </a:lnTo>
                <a:cubicBezTo>
                  <a:pt x="87586" y="158786"/>
                  <a:pt x="99228" y="158786"/>
                  <a:pt x="109337" y="154115"/>
                </a:cubicBezTo>
                <a:lnTo>
                  <a:pt x="169297" y="126416"/>
                </a:lnTo>
                <a:lnTo>
                  <a:pt x="181741" y="132182"/>
                </a:lnTo>
                <a:cubicBezTo>
                  <a:pt x="184843" y="133605"/>
                  <a:pt x="186814" y="136707"/>
                  <a:pt x="186814" y="140138"/>
                </a:cubicBezTo>
                <a:cubicBezTo>
                  <a:pt x="186814" y="143568"/>
                  <a:pt x="184843" y="146670"/>
                  <a:pt x="181741" y="148094"/>
                </a:cubicBezTo>
                <a:lnTo>
                  <a:pt x="101965" y="184953"/>
                </a:lnTo>
                <a:cubicBezTo>
                  <a:pt x="96527" y="187471"/>
                  <a:pt x="90250" y="187471"/>
                  <a:pt x="84813" y="184953"/>
                </a:cubicBezTo>
                <a:lnTo>
                  <a:pt x="5073" y="148094"/>
                </a:lnTo>
                <a:cubicBezTo>
                  <a:pt x="1971" y="146634"/>
                  <a:pt x="0" y="143532"/>
                  <a:pt x="0" y="140138"/>
                </a:cubicBezTo>
                <a:cubicBezTo>
                  <a:pt x="0" y="136744"/>
                  <a:pt x="1971" y="133605"/>
                  <a:pt x="5073" y="132182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7300602" y="4998253"/>
            <a:ext cx="421348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框架运行时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300602" y="5297214"/>
            <a:ext cx="420413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PyTorch/TensorRT等框架的管理开销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73789" y="5871779"/>
            <a:ext cx="5110363" cy="539531"/>
          </a:xfrm>
          <a:custGeom>
            <a:avLst/>
            <a:gdLst/>
            <a:ahLst/>
            <a:cxnLst/>
            <a:rect l="l" t="t" r="r" b="b"/>
            <a:pathLst>
              <a:path w="5110363" h="756745">
                <a:moveTo>
                  <a:pt x="74744" y="0"/>
                </a:moveTo>
                <a:lnTo>
                  <a:pt x="5035620" y="0"/>
                </a:lnTo>
                <a:cubicBezTo>
                  <a:pt x="5076899" y="0"/>
                  <a:pt x="5110363" y="33464"/>
                  <a:pt x="5110363" y="74744"/>
                </a:cubicBezTo>
                <a:lnTo>
                  <a:pt x="5110363" y="682001"/>
                </a:lnTo>
                <a:cubicBezTo>
                  <a:pt x="5110363" y="723281"/>
                  <a:pt x="5076899" y="756745"/>
                  <a:pt x="5035620" y="756745"/>
                </a:cubicBezTo>
                <a:lnTo>
                  <a:pt x="74744" y="756745"/>
                </a:lnTo>
                <a:cubicBezTo>
                  <a:pt x="33492" y="756745"/>
                  <a:pt x="0" y="723253"/>
                  <a:pt x="0" y="682001"/>
                </a:cubicBezTo>
                <a:lnTo>
                  <a:pt x="0" y="74744"/>
                </a:lnTo>
                <a:cubicBezTo>
                  <a:pt x="0" y="33492"/>
                  <a:pt x="33492" y="0"/>
                  <a:pt x="74744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6676186" y="6066804"/>
            <a:ext cx="149480" cy="149480"/>
          </a:xfrm>
          <a:custGeom>
            <a:avLst/>
            <a:gdLst/>
            <a:ahLst/>
            <a:cxnLst/>
            <a:rect l="l" t="t" r="r" b="b"/>
            <a:pathLst>
              <a:path w="149480" h="149480">
                <a:moveTo>
                  <a:pt x="9343" y="9343"/>
                </a:moveTo>
                <a:cubicBezTo>
                  <a:pt x="14510" y="9343"/>
                  <a:pt x="18685" y="13517"/>
                  <a:pt x="18685" y="18685"/>
                </a:cubicBezTo>
                <a:lnTo>
                  <a:pt x="18685" y="116782"/>
                </a:lnTo>
                <a:cubicBezTo>
                  <a:pt x="18685" y="119351"/>
                  <a:pt x="20787" y="121453"/>
                  <a:pt x="23356" y="121453"/>
                </a:cubicBezTo>
                <a:lnTo>
                  <a:pt x="140138" y="121453"/>
                </a:lnTo>
                <a:cubicBezTo>
                  <a:pt x="145306" y="121453"/>
                  <a:pt x="149480" y="125628"/>
                  <a:pt x="149480" y="130795"/>
                </a:cubicBezTo>
                <a:cubicBezTo>
                  <a:pt x="149480" y="135963"/>
                  <a:pt x="145306" y="140138"/>
                  <a:pt x="140138" y="140138"/>
                </a:cubicBezTo>
                <a:lnTo>
                  <a:pt x="23356" y="140138"/>
                </a:lnTo>
                <a:cubicBezTo>
                  <a:pt x="10452" y="140138"/>
                  <a:pt x="0" y="129686"/>
                  <a:pt x="0" y="116782"/>
                </a:cubicBezTo>
                <a:lnTo>
                  <a:pt x="0" y="18685"/>
                </a:lnTo>
                <a:cubicBezTo>
                  <a:pt x="0" y="13517"/>
                  <a:pt x="4175" y="9343"/>
                  <a:pt x="9343" y="9343"/>
                </a:cubicBezTo>
                <a:close/>
                <a:moveTo>
                  <a:pt x="37370" y="28028"/>
                </a:moveTo>
                <a:cubicBezTo>
                  <a:pt x="37370" y="22860"/>
                  <a:pt x="41545" y="18685"/>
                  <a:pt x="46713" y="18685"/>
                </a:cubicBezTo>
                <a:lnTo>
                  <a:pt x="102768" y="18685"/>
                </a:lnTo>
                <a:cubicBezTo>
                  <a:pt x="107935" y="18685"/>
                  <a:pt x="112110" y="22860"/>
                  <a:pt x="112110" y="28028"/>
                </a:cubicBezTo>
                <a:cubicBezTo>
                  <a:pt x="112110" y="33195"/>
                  <a:pt x="107935" y="37370"/>
                  <a:pt x="102768" y="37370"/>
                </a:cubicBezTo>
                <a:lnTo>
                  <a:pt x="46713" y="37370"/>
                </a:lnTo>
                <a:cubicBezTo>
                  <a:pt x="41545" y="37370"/>
                  <a:pt x="37370" y="33195"/>
                  <a:pt x="37370" y="28028"/>
                </a:cubicBezTo>
                <a:close/>
                <a:moveTo>
                  <a:pt x="46713" y="51384"/>
                </a:moveTo>
                <a:lnTo>
                  <a:pt x="84083" y="51384"/>
                </a:lnTo>
                <a:cubicBezTo>
                  <a:pt x="89250" y="51384"/>
                  <a:pt x="93425" y="55559"/>
                  <a:pt x="93425" y="60726"/>
                </a:cubicBezTo>
                <a:cubicBezTo>
                  <a:pt x="93425" y="65894"/>
                  <a:pt x="89250" y="70069"/>
                  <a:pt x="84083" y="70069"/>
                </a:cubicBezTo>
                <a:lnTo>
                  <a:pt x="46713" y="70069"/>
                </a:lnTo>
                <a:cubicBezTo>
                  <a:pt x="41545" y="70069"/>
                  <a:pt x="37370" y="65894"/>
                  <a:pt x="37370" y="60726"/>
                </a:cubicBezTo>
                <a:cubicBezTo>
                  <a:pt x="37370" y="55559"/>
                  <a:pt x="41545" y="51384"/>
                  <a:pt x="46713" y="51384"/>
                </a:cubicBezTo>
                <a:close/>
                <a:moveTo>
                  <a:pt x="46713" y="84083"/>
                </a:moveTo>
                <a:lnTo>
                  <a:pt x="121453" y="84083"/>
                </a:lnTo>
                <a:cubicBezTo>
                  <a:pt x="126620" y="84083"/>
                  <a:pt x="130795" y="88258"/>
                  <a:pt x="130795" y="93425"/>
                </a:cubicBezTo>
                <a:cubicBezTo>
                  <a:pt x="130795" y="98593"/>
                  <a:pt x="126620" y="102768"/>
                  <a:pt x="121453" y="102768"/>
                </a:cubicBezTo>
                <a:lnTo>
                  <a:pt x="46713" y="102768"/>
                </a:lnTo>
                <a:cubicBezTo>
                  <a:pt x="41545" y="102768"/>
                  <a:pt x="37370" y="98593"/>
                  <a:pt x="37370" y="93425"/>
                </a:cubicBezTo>
                <a:cubicBezTo>
                  <a:pt x="37370" y="88258"/>
                  <a:pt x="41545" y="84083"/>
                  <a:pt x="46713" y="84083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6832402" y="6020091"/>
            <a:ext cx="4672338" cy="2429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MiSans" pitchFamily="34" charset="-120"/>
              </a:rPr>
              <a:t>常见量级：</a:t>
            </a:r>
            <a:r>
              <a:rPr lang="en-US" sz="1177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MiSans" pitchFamily="34" charset="-120"/>
              </a:rPr>
              <a:t>数百MB到1GB+（受驱动版本、CUDA版本、框架版本影响）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790700"/>
            <a:ext cx="2048321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B89A6A">
                    <a:alpha val="20000"/>
                  </a:srgbClr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362325"/>
            <a:ext cx="50863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模型权重显存计算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3053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81000" y="4572000"/>
            <a:ext cx="4914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掌握模型权重的精确估算方法与不同精度的影响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954" y="342954"/>
            <a:ext cx="342954" cy="342954"/>
          </a:xfrm>
          <a:custGeom>
            <a:avLst/>
            <a:gdLst/>
            <a:ahLst/>
            <a:cxnLst/>
            <a:rect l="l" t="t" r="r" b="b"/>
            <a:pathLst>
              <a:path w="342954" h="342954">
                <a:moveTo>
                  <a:pt x="68591" y="0"/>
                </a:moveTo>
                <a:lnTo>
                  <a:pt x="274363" y="0"/>
                </a:lnTo>
                <a:cubicBezTo>
                  <a:pt x="312244" y="0"/>
                  <a:pt x="342954" y="30709"/>
                  <a:pt x="342954" y="68591"/>
                </a:cubicBezTo>
                <a:lnTo>
                  <a:pt x="342954" y="274363"/>
                </a:lnTo>
                <a:cubicBezTo>
                  <a:pt x="342954" y="312244"/>
                  <a:pt x="312244" y="342954"/>
                  <a:pt x="274363" y="342954"/>
                </a:cubicBezTo>
                <a:lnTo>
                  <a:pt x="68591" y="342954"/>
                </a:lnTo>
                <a:cubicBezTo>
                  <a:pt x="30709" y="342954"/>
                  <a:pt x="0" y="312244"/>
                  <a:pt x="0" y="274363"/>
                </a:cubicBezTo>
                <a:lnTo>
                  <a:pt x="0" y="68591"/>
                </a:lnTo>
                <a:cubicBezTo>
                  <a:pt x="0" y="30734"/>
                  <a:pt x="30734" y="0"/>
                  <a:pt x="68591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23333" y="394397"/>
            <a:ext cx="257215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88793" y="342954"/>
            <a:ext cx="4158312" cy="34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3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模型权重：显存占用的基本盘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2954" y="788793"/>
            <a:ext cx="11506093" cy="34295"/>
          </a:xfrm>
          <a:custGeom>
            <a:avLst/>
            <a:gdLst/>
            <a:ahLst/>
            <a:cxnLst/>
            <a:rect l="l" t="t" r="r" b="b"/>
            <a:pathLst>
              <a:path w="11506093" h="34295">
                <a:moveTo>
                  <a:pt x="0" y="0"/>
                </a:moveTo>
                <a:lnTo>
                  <a:pt x="11506093" y="0"/>
                </a:lnTo>
                <a:lnTo>
                  <a:pt x="11506093" y="34295"/>
                </a:lnTo>
                <a:lnTo>
                  <a:pt x="0" y="3429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60101" y="2258671"/>
            <a:ext cx="5598717" cy="1869097"/>
          </a:xfrm>
          <a:custGeom>
            <a:avLst/>
            <a:gdLst/>
            <a:ahLst/>
            <a:cxnLst/>
            <a:rect l="l" t="t" r="r" b="b"/>
            <a:pathLst>
              <a:path w="5598717" h="1869097">
                <a:moveTo>
                  <a:pt x="0" y="0"/>
                </a:moveTo>
                <a:lnTo>
                  <a:pt x="5495824" y="0"/>
                </a:lnTo>
                <a:cubicBezTo>
                  <a:pt x="5552650" y="0"/>
                  <a:pt x="5598717" y="46067"/>
                  <a:pt x="5598717" y="102894"/>
                </a:cubicBezTo>
                <a:lnTo>
                  <a:pt x="5598717" y="1766203"/>
                </a:lnTo>
                <a:cubicBezTo>
                  <a:pt x="5598717" y="1823030"/>
                  <a:pt x="5552650" y="1869097"/>
                  <a:pt x="5495824" y="1869097"/>
                </a:cubicBezTo>
                <a:lnTo>
                  <a:pt x="0" y="1869097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360101" y="2258671"/>
            <a:ext cx="34295" cy="1869097"/>
          </a:xfrm>
          <a:custGeom>
            <a:avLst/>
            <a:gdLst/>
            <a:ahLst/>
            <a:cxnLst/>
            <a:rect l="l" t="t" r="r" b="b"/>
            <a:pathLst>
              <a:path w="34295" h="1869097">
                <a:moveTo>
                  <a:pt x="0" y="0"/>
                </a:moveTo>
                <a:lnTo>
                  <a:pt x="34295" y="0"/>
                </a:lnTo>
                <a:lnTo>
                  <a:pt x="34295" y="1869097"/>
                </a:lnTo>
                <a:lnTo>
                  <a:pt x="0" y="1869097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607671" y="2498738"/>
            <a:ext cx="225063" cy="257215"/>
          </a:xfrm>
          <a:custGeom>
            <a:avLst/>
            <a:gdLst/>
            <a:ahLst/>
            <a:cxnLst/>
            <a:rect l="l" t="t" r="r" b="b"/>
            <a:pathLst>
              <a:path w="225063" h="257215">
                <a:moveTo>
                  <a:pt x="225063" y="103388"/>
                </a:moveTo>
                <a:cubicBezTo>
                  <a:pt x="217628" y="108312"/>
                  <a:pt x="209088" y="112280"/>
                  <a:pt x="200196" y="115445"/>
                </a:cubicBezTo>
                <a:cubicBezTo>
                  <a:pt x="176584" y="123885"/>
                  <a:pt x="145588" y="128608"/>
                  <a:pt x="112532" y="128608"/>
                </a:cubicBezTo>
                <a:cubicBezTo>
                  <a:pt x="79475" y="128608"/>
                  <a:pt x="48429" y="123835"/>
                  <a:pt x="24867" y="115445"/>
                </a:cubicBezTo>
                <a:cubicBezTo>
                  <a:pt x="16026" y="112280"/>
                  <a:pt x="7435" y="108312"/>
                  <a:pt x="0" y="103388"/>
                </a:cubicBezTo>
                <a:lnTo>
                  <a:pt x="0" y="144684"/>
                </a:lnTo>
                <a:cubicBezTo>
                  <a:pt x="0" y="166888"/>
                  <a:pt x="50388" y="184873"/>
                  <a:pt x="112532" y="184873"/>
                </a:cubicBezTo>
                <a:cubicBezTo>
                  <a:pt x="174675" y="184873"/>
                  <a:pt x="225063" y="166888"/>
                  <a:pt x="225063" y="144684"/>
                </a:cubicBezTo>
                <a:lnTo>
                  <a:pt x="225063" y="103388"/>
                </a:lnTo>
                <a:close/>
                <a:moveTo>
                  <a:pt x="225063" y="64304"/>
                </a:moveTo>
                <a:lnTo>
                  <a:pt x="225063" y="40190"/>
                </a:lnTo>
                <a:cubicBezTo>
                  <a:pt x="225063" y="17985"/>
                  <a:pt x="174675" y="0"/>
                  <a:pt x="112532" y="0"/>
                </a:cubicBezTo>
                <a:cubicBezTo>
                  <a:pt x="50388" y="0"/>
                  <a:pt x="0" y="17985"/>
                  <a:pt x="0" y="40190"/>
                </a:cubicBezTo>
                <a:lnTo>
                  <a:pt x="0" y="64304"/>
                </a:lnTo>
                <a:cubicBezTo>
                  <a:pt x="0" y="86509"/>
                  <a:pt x="50388" y="104494"/>
                  <a:pt x="112532" y="104494"/>
                </a:cubicBezTo>
                <a:cubicBezTo>
                  <a:pt x="174675" y="104494"/>
                  <a:pt x="225063" y="86509"/>
                  <a:pt x="225063" y="64304"/>
                </a:cubicBezTo>
                <a:close/>
                <a:moveTo>
                  <a:pt x="200196" y="195825"/>
                </a:moveTo>
                <a:cubicBezTo>
                  <a:pt x="176634" y="204215"/>
                  <a:pt x="145638" y="208987"/>
                  <a:pt x="112532" y="208987"/>
                </a:cubicBezTo>
                <a:cubicBezTo>
                  <a:pt x="79425" y="208987"/>
                  <a:pt x="48429" y="204215"/>
                  <a:pt x="24867" y="195825"/>
                </a:cubicBezTo>
                <a:cubicBezTo>
                  <a:pt x="16026" y="192660"/>
                  <a:pt x="7435" y="188691"/>
                  <a:pt x="0" y="183768"/>
                </a:cubicBezTo>
                <a:lnTo>
                  <a:pt x="0" y="217025"/>
                </a:lnTo>
                <a:cubicBezTo>
                  <a:pt x="0" y="239230"/>
                  <a:pt x="50388" y="257215"/>
                  <a:pt x="112532" y="257215"/>
                </a:cubicBezTo>
                <a:cubicBezTo>
                  <a:pt x="174675" y="257215"/>
                  <a:pt x="225063" y="239230"/>
                  <a:pt x="225063" y="217025"/>
                </a:cubicBezTo>
                <a:lnTo>
                  <a:pt x="225063" y="183768"/>
                </a:lnTo>
                <a:cubicBezTo>
                  <a:pt x="217628" y="188691"/>
                  <a:pt x="209088" y="192660"/>
                  <a:pt x="200196" y="19582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994498" y="2464443"/>
            <a:ext cx="4861367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什么是模型权重？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94498" y="2841692"/>
            <a:ext cx="4827072" cy="44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模型权重是显存占用的</a:t>
            </a:r>
            <a:r>
              <a:rPr lang="en-US" sz="108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"基本盘"</a:t>
            </a:r>
            <a:r>
              <a:rPr lang="en-US" sz="108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。无论是否进行推理，加载模型本身就需要占用这部分显存。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98785" y="3429000"/>
            <a:ext cx="4749907" cy="488709"/>
          </a:xfrm>
          <a:custGeom>
            <a:avLst/>
            <a:gdLst/>
            <a:ahLst/>
            <a:cxnLst/>
            <a:rect l="l" t="t" r="r" b="b"/>
            <a:pathLst>
              <a:path w="4749907" h="488709">
                <a:moveTo>
                  <a:pt x="68590" y="0"/>
                </a:moveTo>
                <a:lnTo>
                  <a:pt x="4681317" y="0"/>
                </a:lnTo>
                <a:cubicBezTo>
                  <a:pt x="4719198" y="0"/>
                  <a:pt x="4749907" y="30709"/>
                  <a:pt x="4749907" y="68590"/>
                </a:cubicBezTo>
                <a:lnTo>
                  <a:pt x="4749907" y="420119"/>
                </a:lnTo>
                <a:cubicBezTo>
                  <a:pt x="4749907" y="458000"/>
                  <a:pt x="4719198" y="488709"/>
                  <a:pt x="4681317" y="488709"/>
                </a:cubicBezTo>
                <a:lnTo>
                  <a:pt x="68590" y="488709"/>
                </a:lnTo>
                <a:cubicBezTo>
                  <a:pt x="30709" y="488709"/>
                  <a:pt x="0" y="458000"/>
                  <a:pt x="0" y="420119"/>
                </a:cubicBezTo>
                <a:lnTo>
                  <a:pt x="0" y="68590"/>
                </a:lnTo>
                <a:cubicBezTo>
                  <a:pt x="0" y="30709"/>
                  <a:pt x="30709" y="0"/>
                  <a:pt x="68590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1148828" y="3609051"/>
            <a:ext cx="154329" cy="137181"/>
          </a:xfrm>
          <a:custGeom>
            <a:avLst/>
            <a:gdLst/>
            <a:ahLst/>
            <a:cxnLst/>
            <a:rect l="l" t="t" r="r" b="b"/>
            <a:pathLst>
              <a:path w="154329" h="137181">
                <a:moveTo>
                  <a:pt x="82925" y="-5064"/>
                </a:moveTo>
                <a:cubicBezTo>
                  <a:pt x="81827" y="-7207"/>
                  <a:pt x="79603" y="-8574"/>
                  <a:pt x="77191" y="-8574"/>
                </a:cubicBezTo>
                <a:cubicBezTo>
                  <a:pt x="74780" y="-8574"/>
                  <a:pt x="72556" y="-7207"/>
                  <a:pt x="71458" y="-5064"/>
                </a:cubicBezTo>
                <a:lnTo>
                  <a:pt x="51738" y="33572"/>
                </a:lnTo>
                <a:lnTo>
                  <a:pt x="8895" y="40377"/>
                </a:lnTo>
                <a:cubicBezTo>
                  <a:pt x="6511" y="40753"/>
                  <a:pt x="4528" y="42441"/>
                  <a:pt x="3778" y="44745"/>
                </a:cubicBezTo>
                <a:cubicBezTo>
                  <a:pt x="3028" y="47049"/>
                  <a:pt x="3644" y="49568"/>
                  <a:pt x="5332" y="51282"/>
                </a:cubicBezTo>
                <a:lnTo>
                  <a:pt x="35983" y="81961"/>
                </a:lnTo>
                <a:lnTo>
                  <a:pt x="29231" y="124803"/>
                </a:lnTo>
                <a:cubicBezTo>
                  <a:pt x="28856" y="127188"/>
                  <a:pt x="29848" y="129599"/>
                  <a:pt x="31804" y="131019"/>
                </a:cubicBezTo>
                <a:cubicBezTo>
                  <a:pt x="33759" y="132439"/>
                  <a:pt x="36332" y="132653"/>
                  <a:pt x="38502" y="131555"/>
                </a:cubicBezTo>
                <a:lnTo>
                  <a:pt x="77191" y="111889"/>
                </a:lnTo>
                <a:lnTo>
                  <a:pt x="115854" y="131555"/>
                </a:lnTo>
                <a:cubicBezTo>
                  <a:pt x="117997" y="132653"/>
                  <a:pt x="120596" y="132439"/>
                  <a:pt x="122552" y="131019"/>
                </a:cubicBezTo>
                <a:cubicBezTo>
                  <a:pt x="124508" y="129599"/>
                  <a:pt x="125500" y="127214"/>
                  <a:pt x="125124" y="124803"/>
                </a:cubicBezTo>
                <a:lnTo>
                  <a:pt x="118346" y="81961"/>
                </a:lnTo>
                <a:lnTo>
                  <a:pt x="148997" y="51282"/>
                </a:lnTo>
                <a:cubicBezTo>
                  <a:pt x="150712" y="49568"/>
                  <a:pt x="151301" y="47049"/>
                  <a:pt x="150551" y="44745"/>
                </a:cubicBezTo>
                <a:cubicBezTo>
                  <a:pt x="149801" y="42441"/>
                  <a:pt x="147845" y="40753"/>
                  <a:pt x="145434" y="40377"/>
                </a:cubicBezTo>
                <a:lnTo>
                  <a:pt x="102618" y="33572"/>
                </a:lnTo>
                <a:lnTo>
                  <a:pt x="82925" y="-506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358036" y="3570468"/>
            <a:ext cx="4317778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核心特性：</a:t>
            </a:r>
            <a:r>
              <a:rPr lang="en-US" sz="108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静态的、可预见的，是容量规划的起点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60101" y="4333540"/>
            <a:ext cx="5598717" cy="1714768"/>
          </a:xfrm>
          <a:custGeom>
            <a:avLst/>
            <a:gdLst/>
            <a:ahLst/>
            <a:cxnLst/>
            <a:rect l="l" t="t" r="r" b="b"/>
            <a:pathLst>
              <a:path w="5598717" h="1714768">
                <a:moveTo>
                  <a:pt x="0" y="0"/>
                </a:moveTo>
                <a:lnTo>
                  <a:pt x="5495831" y="0"/>
                </a:lnTo>
                <a:cubicBezTo>
                  <a:pt x="5552654" y="0"/>
                  <a:pt x="5598717" y="46064"/>
                  <a:pt x="5598717" y="102886"/>
                </a:cubicBezTo>
                <a:lnTo>
                  <a:pt x="5598717" y="1611882"/>
                </a:lnTo>
                <a:cubicBezTo>
                  <a:pt x="5598717" y="1668704"/>
                  <a:pt x="5552654" y="1714768"/>
                  <a:pt x="5495831" y="1714768"/>
                </a:cubicBezTo>
                <a:lnTo>
                  <a:pt x="0" y="1714768"/>
                </a:lnTo>
                <a:lnTo>
                  <a:pt x="0" y="0"/>
                </a:lnTo>
                <a:close/>
              </a:path>
            </a:pathLst>
          </a:custGeom>
          <a:solidFill>
            <a:srgbClr val="3A5A78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360101" y="4333540"/>
            <a:ext cx="34295" cy="1714768"/>
          </a:xfrm>
          <a:custGeom>
            <a:avLst/>
            <a:gdLst/>
            <a:ahLst/>
            <a:cxnLst/>
            <a:rect l="l" t="t" r="r" b="b"/>
            <a:pathLst>
              <a:path w="34295" h="1714768">
                <a:moveTo>
                  <a:pt x="0" y="0"/>
                </a:moveTo>
                <a:lnTo>
                  <a:pt x="34295" y="0"/>
                </a:lnTo>
                <a:lnTo>
                  <a:pt x="34295" y="1714768"/>
                </a:lnTo>
                <a:lnTo>
                  <a:pt x="0" y="1714768"/>
                </a:lnTo>
                <a:lnTo>
                  <a:pt x="0" y="0"/>
                </a:ln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585165" y="4573608"/>
            <a:ext cx="321519" cy="257215"/>
          </a:xfrm>
          <a:custGeom>
            <a:avLst/>
            <a:gdLst/>
            <a:ahLst/>
            <a:cxnLst/>
            <a:rect l="l" t="t" r="r" b="b"/>
            <a:pathLst>
              <a:path w="321519" h="257215">
                <a:moveTo>
                  <a:pt x="192911" y="16076"/>
                </a:moveTo>
                <a:lnTo>
                  <a:pt x="257215" y="16076"/>
                </a:lnTo>
                <a:cubicBezTo>
                  <a:pt x="266107" y="16076"/>
                  <a:pt x="273291" y="23260"/>
                  <a:pt x="273291" y="32152"/>
                </a:cubicBezTo>
                <a:cubicBezTo>
                  <a:pt x="273291" y="41044"/>
                  <a:pt x="266107" y="48228"/>
                  <a:pt x="257215" y="48228"/>
                </a:cubicBezTo>
                <a:lnTo>
                  <a:pt x="200146" y="48228"/>
                </a:lnTo>
                <a:cubicBezTo>
                  <a:pt x="197533" y="61189"/>
                  <a:pt x="188641" y="71890"/>
                  <a:pt x="176835" y="77014"/>
                </a:cubicBezTo>
                <a:lnTo>
                  <a:pt x="176835" y="225063"/>
                </a:lnTo>
                <a:lnTo>
                  <a:pt x="257215" y="225063"/>
                </a:lnTo>
                <a:cubicBezTo>
                  <a:pt x="266107" y="225063"/>
                  <a:pt x="273291" y="232247"/>
                  <a:pt x="273291" y="241139"/>
                </a:cubicBezTo>
                <a:cubicBezTo>
                  <a:pt x="273291" y="250031"/>
                  <a:pt x="266107" y="257215"/>
                  <a:pt x="257215" y="257215"/>
                </a:cubicBezTo>
                <a:lnTo>
                  <a:pt x="64304" y="257215"/>
                </a:lnTo>
                <a:cubicBezTo>
                  <a:pt x="55412" y="257215"/>
                  <a:pt x="48228" y="250031"/>
                  <a:pt x="48228" y="241139"/>
                </a:cubicBezTo>
                <a:cubicBezTo>
                  <a:pt x="48228" y="232247"/>
                  <a:pt x="55412" y="225063"/>
                  <a:pt x="64304" y="225063"/>
                </a:cubicBezTo>
                <a:lnTo>
                  <a:pt x="144684" y="225063"/>
                </a:lnTo>
                <a:lnTo>
                  <a:pt x="144684" y="77014"/>
                </a:lnTo>
                <a:cubicBezTo>
                  <a:pt x="132878" y="71839"/>
                  <a:pt x="123986" y="61139"/>
                  <a:pt x="121373" y="48228"/>
                </a:cubicBezTo>
                <a:lnTo>
                  <a:pt x="64304" y="48228"/>
                </a:lnTo>
                <a:cubicBezTo>
                  <a:pt x="55412" y="48228"/>
                  <a:pt x="48228" y="41044"/>
                  <a:pt x="48228" y="32152"/>
                </a:cubicBezTo>
                <a:cubicBezTo>
                  <a:pt x="48228" y="23260"/>
                  <a:pt x="55412" y="16076"/>
                  <a:pt x="64304" y="16076"/>
                </a:cubicBezTo>
                <a:lnTo>
                  <a:pt x="128608" y="16076"/>
                </a:lnTo>
                <a:cubicBezTo>
                  <a:pt x="135942" y="6330"/>
                  <a:pt x="147597" y="0"/>
                  <a:pt x="160759" y="0"/>
                </a:cubicBezTo>
                <a:cubicBezTo>
                  <a:pt x="173922" y="0"/>
                  <a:pt x="185577" y="6330"/>
                  <a:pt x="192911" y="16076"/>
                </a:cubicBezTo>
                <a:close/>
                <a:moveTo>
                  <a:pt x="220843" y="160759"/>
                </a:moveTo>
                <a:lnTo>
                  <a:pt x="293587" y="160759"/>
                </a:lnTo>
                <a:lnTo>
                  <a:pt x="257215" y="98365"/>
                </a:lnTo>
                <a:lnTo>
                  <a:pt x="220843" y="160759"/>
                </a:lnTo>
                <a:close/>
                <a:moveTo>
                  <a:pt x="257215" y="208987"/>
                </a:moveTo>
                <a:cubicBezTo>
                  <a:pt x="225616" y="208987"/>
                  <a:pt x="199342" y="191907"/>
                  <a:pt x="193916" y="169350"/>
                </a:cubicBezTo>
                <a:cubicBezTo>
                  <a:pt x="192610" y="163824"/>
                  <a:pt x="194419" y="158147"/>
                  <a:pt x="197282" y="153224"/>
                </a:cubicBezTo>
                <a:lnTo>
                  <a:pt x="245108" y="71237"/>
                </a:lnTo>
                <a:cubicBezTo>
                  <a:pt x="247620" y="66916"/>
                  <a:pt x="252242" y="64304"/>
                  <a:pt x="257215" y="64304"/>
                </a:cubicBezTo>
                <a:cubicBezTo>
                  <a:pt x="262189" y="64304"/>
                  <a:pt x="266811" y="66966"/>
                  <a:pt x="269322" y="71237"/>
                </a:cubicBezTo>
                <a:lnTo>
                  <a:pt x="317148" y="153224"/>
                </a:lnTo>
                <a:cubicBezTo>
                  <a:pt x="320012" y="158147"/>
                  <a:pt x="321820" y="163824"/>
                  <a:pt x="320514" y="169350"/>
                </a:cubicBezTo>
                <a:cubicBezTo>
                  <a:pt x="315089" y="191856"/>
                  <a:pt x="288814" y="208987"/>
                  <a:pt x="257215" y="208987"/>
                </a:cubicBezTo>
                <a:close/>
                <a:moveTo>
                  <a:pt x="63701" y="98365"/>
                </a:moveTo>
                <a:lnTo>
                  <a:pt x="27329" y="160759"/>
                </a:lnTo>
                <a:lnTo>
                  <a:pt x="100123" y="160759"/>
                </a:lnTo>
                <a:lnTo>
                  <a:pt x="63701" y="98365"/>
                </a:lnTo>
                <a:close/>
                <a:moveTo>
                  <a:pt x="452" y="169350"/>
                </a:moveTo>
                <a:cubicBezTo>
                  <a:pt x="-854" y="163824"/>
                  <a:pt x="955" y="158147"/>
                  <a:pt x="3818" y="153224"/>
                </a:cubicBezTo>
                <a:lnTo>
                  <a:pt x="51644" y="71237"/>
                </a:lnTo>
                <a:cubicBezTo>
                  <a:pt x="54156" y="66916"/>
                  <a:pt x="58778" y="64304"/>
                  <a:pt x="63751" y="64304"/>
                </a:cubicBezTo>
                <a:cubicBezTo>
                  <a:pt x="68725" y="64304"/>
                  <a:pt x="73347" y="66966"/>
                  <a:pt x="75858" y="71237"/>
                </a:cubicBezTo>
                <a:lnTo>
                  <a:pt x="123684" y="153224"/>
                </a:lnTo>
                <a:cubicBezTo>
                  <a:pt x="126548" y="158147"/>
                  <a:pt x="128356" y="163824"/>
                  <a:pt x="127050" y="169350"/>
                </a:cubicBezTo>
                <a:cubicBezTo>
                  <a:pt x="121625" y="191856"/>
                  <a:pt x="95350" y="208987"/>
                  <a:pt x="63751" y="208987"/>
                </a:cubicBezTo>
                <a:cubicBezTo>
                  <a:pt x="32152" y="208987"/>
                  <a:pt x="5878" y="191907"/>
                  <a:pt x="452" y="16935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1041722" y="4539312"/>
            <a:ext cx="3498127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权重显存的特点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41722" y="4950857"/>
            <a:ext cx="205772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81789" y="4916561"/>
            <a:ext cx="2949401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静态性：</a:t>
            </a:r>
            <a:r>
              <a:rPr lang="en-US" sz="108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一旦模型加载，权重显存基本保持不变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41722" y="5293810"/>
            <a:ext cx="205772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81789" y="5259515"/>
            <a:ext cx="3223764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可预测性：</a:t>
            </a:r>
            <a:r>
              <a:rPr lang="en-US" sz="108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仅由参数量和精度决定，不受运行时影响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41722" y="5636764"/>
            <a:ext cx="205772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81789" y="5602468"/>
            <a:ext cx="2400675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基础性：</a:t>
            </a:r>
            <a:r>
              <a:rPr lang="en-US" sz="108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是其他显存计算的前提和约束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34119" y="1238384"/>
            <a:ext cx="5615865" cy="5830211"/>
          </a:xfrm>
          <a:custGeom>
            <a:avLst/>
            <a:gdLst/>
            <a:ahLst/>
            <a:cxnLst/>
            <a:rect l="l" t="t" r="r" b="b"/>
            <a:pathLst>
              <a:path w="5615865" h="5830211">
                <a:moveTo>
                  <a:pt x="102883" y="0"/>
                </a:moveTo>
                <a:lnTo>
                  <a:pt x="5512982" y="0"/>
                </a:lnTo>
                <a:cubicBezTo>
                  <a:pt x="5569803" y="0"/>
                  <a:pt x="5615865" y="46062"/>
                  <a:pt x="5615865" y="102883"/>
                </a:cubicBezTo>
                <a:lnTo>
                  <a:pt x="5615865" y="5727328"/>
                </a:lnTo>
                <a:cubicBezTo>
                  <a:pt x="5615865" y="5784149"/>
                  <a:pt x="5569803" y="5830211"/>
                  <a:pt x="5512982" y="5830211"/>
                </a:cubicBezTo>
                <a:lnTo>
                  <a:pt x="102883" y="5830211"/>
                </a:lnTo>
                <a:cubicBezTo>
                  <a:pt x="46062" y="5830211"/>
                  <a:pt x="0" y="5784149"/>
                  <a:pt x="0" y="5727328"/>
                </a:cubicBezTo>
                <a:lnTo>
                  <a:pt x="0" y="102883"/>
                </a:lnTo>
                <a:cubicBezTo>
                  <a:pt x="0" y="46100"/>
                  <a:pt x="46100" y="0"/>
                  <a:pt x="102883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6388448" y="1307526"/>
            <a:ext cx="5307207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2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权重显存的决定因素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44178" y="1791948"/>
            <a:ext cx="5195747" cy="1311797"/>
          </a:xfrm>
          <a:custGeom>
            <a:avLst/>
            <a:gdLst/>
            <a:ahLst/>
            <a:cxnLst/>
            <a:rect l="l" t="t" r="r" b="b"/>
            <a:pathLst>
              <a:path w="5195747" h="1311797">
                <a:moveTo>
                  <a:pt x="102884" y="0"/>
                </a:moveTo>
                <a:lnTo>
                  <a:pt x="5092863" y="0"/>
                </a:lnTo>
                <a:cubicBezTo>
                  <a:pt x="5149684" y="0"/>
                  <a:pt x="5195747" y="46063"/>
                  <a:pt x="5195747" y="102884"/>
                </a:cubicBezTo>
                <a:lnTo>
                  <a:pt x="5195747" y="1208913"/>
                </a:lnTo>
                <a:cubicBezTo>
                  <a:pt x="5195747" y="1265697"/>
                  <a:pt x="5149646" y="1311797"/>
                  <a:pt x="5092863" y="1311797"/>
                </a:cubicBezTo>
                <a:lnTo>
                  <a:pt x="102884" y="1311797"/>
                </a:lnTo>
                <a:cubicBezTo>
                  <a:pt x="46063" y="1311797"/>
                  <a:pt x="0" y="1265735"/>
                  <a:pt x="0" y="1208913"/>
                </a:cubicBezTo>
                <a:lnTo>
                  <a:pt x="0" y="102884"/>
                </a:lnTo>
                <a:cubicBezTo>
                  <a:pt x="0" y="46101"/>
                  <a:pt x="46101" y="0"/>
                  <a:pt x="10288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6619942" y="1967712"/>
            <a:ext cx="411544" cy="411544"/>
          </a:xfrm>
          <a:custGeom>
            <a:avLst/>
            <a:gdLst/>
            <a:ahLst/>
            <a:cxnLst/>
            <a:rect l="l" t="t" r="r" b="b"/>
            <a:pathLst>
              <a:path w="411544" h="411544">
                <a:moveTo>
                  <a:pt x="68592" y="0"/>
                </a:moveTo>
                <a:lnTo>
                  <a:pt x="342952" y="0"/>
                </a:lnTo>
                <a:cubicBezTo>
                  <a:pt x="380835" y="0"/>
                  <a:pt x="411544" y="30710"/>
                  <a:pt x="411544" y="68592"/>
                </a:cubicBezTo>
                <a:lnTo>
                  <a:pt x="411544" y="342952"/>
                </a:lnTo>
                <a:cubicBezTo>
                  <a:pt x="411544" y="380835"/>
                  <a:pt x="380835" y="411544"/>
                  <a:pt x="342952" y="411544"/>
                </a:cubicBezTo>
                <a:lnTo>
                  <a:pt x="68592" y="411544"/>
                </a:lnTo>
                <a:cubicBezTo>
                  <a:pt x="30710" y="411544"/>
                  <a:pt x="0" y="380835"/>
                  <a:pt x="0" y="342952"/>
                </a:cubicBezTo>
                <a:lnTo>
                  <a:pt x="0" y="68592"/>
                </a:lnTo>
                <a:cubicBezTo>
                  <a:pt x="0" y="30735"/>
                  <a:pt x="30735" y="0"/>
                  <a:pt x="68592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768912" y="2053450"/>
            <a:ext cx="197198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P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168668" y="2053450"/>
            <a:ext cx="600169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参数量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19942" y="2482142"/>
            <a:ext cx="4912810" cy="44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模型的总参数量（Parameters），通常以B（Billion）为单位。例如：0.6B、7B、13B、70B等。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948208" y="3279509"/>
            <a:ext cx="192911" cy="257215"/>
          </a:xfrm>
          <a:custGeom>
            <a:avLst/>
            <a:gdLst/>
            <a:ahLst/>
            <a:cxnLst/>
            <a:rect l="l" t="t" r="r" b="b"/>
            <a:pathLst>
              <a:path w="192911" h="257215">
                <a:moveTo>
                  <a:pt x="27681" y="36874"/>
                </a:moveTo>
                <a:cubicBezTo>
                  <a:pt x="21401" y="30595"/>
                  <a:pt x="11203" y="30595"/>
                  <a:pt x="4923" y="36874"/>
                </a:cubicBezTo>
                <a:cubicBezTo>
                  <a:pt x="-1356" y="43154"/>
                  <a:pt x="-1356" y="53352"/>
                  <a:pt x="4923" y="59632"/>
                </a:cubicBezTo>
                <a:lnTo>
                  <a:pt x="73949" y="128608"/>
                </a:lnTo>
                <a:lnTo>
                  <a:pt x="4973" y="197634"/>
                </a:lnTo>
                <a:cubicBezTo>
                  <a:pt x="-1306" y="203913"/>
                  <a:pt x="-1306" y="214112"/>
                  <a:pt x="4973" y="220391"/>
                </a:cubicBezTo>
                <a:cubicBezTo>
                  <a:pt x="11253" y="226671"/>
                  <a:pt x="21451" y="226671"/>
                  <a:pt x="27731" y="220391"/>
                </a:cubicBezTo>
                <a:lnTo>
                  <a:pt x="96707" y="151365"/>
                </a:lnTo>
                <a:lnTo>
                  <a:pt x="165733" y="220341"/>
                </a:lnTo>
                <a:cubicBezTo>
                  <a:pt x="172013" y="226621"/>
                  <a:pt x="182211" y="226621"/>
                  <a:pt x="188491" y="220341"/>
                </a:cubicBezTo>
                <a:cubicBezTo>
                  <a:pt x="194770" y="214061"/>
                  <a:pt x="194770" y="203863"/>
                  <a:pt x="188491" y="197583"/>
                </a:cubicBezTo>
                <a:lnTo>
                  <a:pt x="119464" y="128608"/>
                </a:lnTo>
                <a:lnTo>
                  <a:pt x="188440" y="59581"/>
                </a:lnTo>
                <a:cubicBezTo>
                  <a:pt x="194720" y="53302"/>
                  <a:pt x="194720" y="43104"/>
                  <a:pt x="188440" y="36824"/>
                </a:cubicBezTo>
                <a:cubicBezTo>
                  <a:pt x="182161" y="30544"/>
                  <a:pt x="171962" y="30544"/>
                  <a:pt x="165683" y="36824"/>
                </a:cubicBezTo>
                <a:lnTo>
                  <a:pt x="96707" y="105850"/>
                </a:lnTo>
                <a:lnTo>
                  <a:pt x="27681" y="36874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444178" y="3712488"/>
            <a:ext cx="5195747" cy="1311797"/>
          </a:xfrm>
          <a:custGeom>
            <a:avLst/>
            <a:gdLst/>
            <a:ahLst/>
            <a:cxnLst/>
            <a:rect l="l" t="t" r="r" b="b"/>
            <a:pathLst>
              <a:path w="5195747" h="1311797">
                <a:moveTo>
                  <a:pt x="102884" y="0"/>
                </a:moveTo>
                <a:lnTo>
                  <a:pt x="5092863" y="0"/>
                </a:lnTo>
                <a:cubicBezTo>
                  <a:pt x="5149684" y="0"/>
                  <a:pt x="5195747" y="46063"/>
                  <a:pt x="5195747" y="102884"/>
                </a:cubicBezTo>
                <a:lnTo>
                  <a:pt x="5195747" y="1208913"/>
                </a:lnTo>
                <a:cubicBezTo>
                  <a:pt x="5195747" y="1265697"/>
                  <a:pt x="5149646" y="1311797"/>
                  <a:pt x="5092863" y="1311797"/>
                </a:cubicBezTo>
                <a:lnTo>
                  <a:pt x="102884" y="1311797"/>
                </a:lnTo>
                <a:cubicBezTo>
                  <a:pt x="46063" y="1311797"/>
                  <a:pt x="0" y="1265735"/>
                  <a:pt x="0" y="1208913"/>
                </a:cubicBezTo>
                <a:lnTo>
                  <a:pt x="0" y="102884"/>
                </a:lnTo>
                <a:cubicBezTo>
                  <a:pt x="0" y="46101"/>
                  <a:pt x="46101" y="0"/>
                  <a:pt x="10288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6619942" y="3888252"/>
            <a:ext cx="411544" cy="411544"/>
          </a:xfrm>
          <a:custGeom>
            <a:avLst/>
            <a:gdLst/>
            <a:ahLst/>
            <a:cxnLst/>
            <a:rect l="l" t="t" r="r" b="b"/>
            <a:pathLst>
              <a:path w="411544" h="411544">
                <a:moveTo>
                  <a:pt x="68592" y="0"/>
                </a:moveTo>
                <a:lnTo>
                  <a:pt x="342952" y="0"/>
                </a:lnTo>
                <a:cubicBezTo>
                  <a:pt x="380835" y="0"/>
                  <a:pt x="411544" y="30710"/>
                  <a:pt x="411544" y="68592"/>
                </a:cubicBezTo>
                <a:lnTo>
                  <a:pt x="411544" y="342952"/>
                </a:lnTo>
                <a:cubicBezTo>
                  <a:pt x="411544" y="380835"/>
                  <a:pt x="380835" y="411544"/>
                  <a:pt x="342952" y="411544"/>
                </a:cubicBezTo>
                <a:lnTo>
                  <a:pt x="68592" y="411544"/>
                </a:lnTo>
                <a:cubicBezTo>
                  <a:pt x="30710" y="411544"/>
                  <a:pt x="0" y="380835"/>
                  <a:pt x="0" y="342952"/>
                </a:cubicBezTo>
                <a:lnTo>
                  <a:pt x="0" y="68592"/>
                </a:lnTo>
                <a:cubicBezTo>
                  <a:pt x="0" y="30735"/>
                  <a:pt x="30735" y="0"/>
                  <a:pt x="6859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6772597" y="3973990"/>
            <a:ext cx="188624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b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68668" y="3973990"/>
            <a:ext cx="428692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精度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19942" y="4402682"/>
            <a:ext cx="4912810" cy="44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每个参数占用的字节数（Bytes per parameter）。常见精度：FP16/BF16（2字节）、INT8（1字节）、INT4（0.5字节）。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932132" y="5200049"/>
            <a:ext cx="225063" cy="257215"/>
          </a:xfrm>
          <a:custGeom>
            <a:avLst/>
            <a:gdLst/>
            <a:ahLst/>
            <a:cxnLst/>
            <a:rect l="l" t="t" r="r" b="b"/>
            <a:pathLst>
              <a:path w="225063" h="257215">
                <a:moveTo>
                  <a:pt x="16076" y="64304"/>
                </a:moveTo>
                <a:cubicBezTo>
                  <a:pt x="7184" y="64304"/>
                  <a:pt x="0" y="71488"/>
                  <a:pt x="0" y="80380"/>
                </a:cubicBezTo>
                <a:cubicBezTo>
                  <a:pt x="0" y="89272"/>
                  <a:pt x="7184" y="96456"/>
                  <a:pt x="16076" y="96456"/>
                </a:cubicBezTo>
                <a:lnTo>
                  <a:pt x="208987" y="96456"/>
                </a:lnTo>
                <a:cubicBezTo>
                  <a:pt x="217879" y="96456"/>
                  <a:pt x="225063" y="89272"/>
                  <a:pt x="225063" y="80380"/>
                </a:cubicBezTo>
                <a:cubicBezTo>
                  <a:pt x="225063" y="71488"/>
                  <a:pt x="217879" y="64304"/>
                  <a:pt x="208987" y="64304"/>
                </a:cubicBezTo>
                <a:lnTo>
                  <a:pt x="16076" y="64304"/>
                </a:lnTo>
                <a:close/>
                <a:moveTo>
                  <a:pt x="16076" y="160759"/>
                </a:moveTo>
                <a:cubicBezTo>
                  <a:pt x="7184" y="160759"/>
                  <a:pt x="0" y="167943"/>
                  <a:pt x="0" y="176835"/>
                </a:cubicBezTo>
                <a:cubicBezTo>
                  <a:pt x="0" y="185727"/>
                  <a:pt x="7184" y="192911"/>
                  <a:pt x="16076" y="192911"/>
                </a:cubicBezTo>
                <a:lnTo>
                  <a:pt x="208987" y="192911"/>
                </a:lnTo>
                <a:cubicBezTo>
                  <a:pt x="217879" y="192911"/>
                  <a:pt x="225063" y="185727"/>
                  <a:pt x="225063" y="176835"/>
                </a:cubicBezTo>
                <a:cubicBezTo>
                  <a:pt x="225063" y="167943"/>
                  <a:pt x="217879" y="160759"/>
                  <a:pt x="208987" y="160759"/>
                </a:cubicBezTo>
                <a:lnTo>
                  <a:pt x="16076" y="160759"/>
                </a:ln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6"/>
          <p:cNvSpPr/>
          <p:nvPr/>
        </p:nvSpPr>
        <p:spPr>
          <a:xfrm>
            <a:off x="6444178" y="5633028"/>
            <a:ext cx="5195747" cy="1088878"/>
          </a:xfrm>
          <a:custGeom>
            <a:avLst/>
            <a:gdLst/>
            <a:ahLst/>
            <a:cxnLst/>
            <a:rect l="l" t="t" r="r" b="b"/>
            <a:pathLst>
              <a:path w="5195747" h="1088878">
                <a:moveTo>
                  <a:pt x="102888" y="0"/>
                </a:moveTo>
                <a:lnTo>
                  <a:pt x="5092859" y="0"/>
                </a:lnTo>
                <a:cubicBezTo>
                  <a:pt x="5149682" y="0"/>
                  <a:pt x="5195747" y="46065"/>
                  <a:pt x="5195747" y="102888"/>
                </a:cubicBezTo>
                <a:lnTo>
                  <a:pt x="5195747" y="985990"/>
                </a:lnTo>
                <a:cubicBezTo>
                  <a:pt x="5195747" y="1042813"/>
                  <a:pt x="5149682" y="1088878"/>
                  <a:pt x="5092859" y="1088878"/>
                </a:cubicBezTo>
                <a:lnTo>
                  <a:pt x="102888" y="1088878"/>
                </a:lnTo>
                <a:cubicBezTo>
                  <a:pt x="46065" y="1088878"/>
                  <a:pt x="0" y="1042813"/>
                  <a:pt x="0" y="985990"/>
                </a:cubicBezTo>
                <a:lnTo>
                  <a:pt x="0" y="102888"/>
                </a:lnTo>
                <a:cubicBezTo>
                  <a:pt x="0" y="46065"/>
                  <a:pt x="46065" y="0"/>
                  <a:pt x="102888" y="0"/>
                </a:cubicBezTo>
                <a:close/>
              </a:path>
            </a:pathLst>
          </a:custGeom>
          <a:gradFill flip="none" rotWithShape="1">
            <a:gsLst>
              <a:gs pos="0">
                <a:srgbClr val="B89A6A">
                  <a:alpha val="20000"/>
                </a:srgbClr>
              </a:gs>
              <a:gs pos="100000">
                <a:srgbClr val="B89A6A">
                  <a:alpha val="10000"/>
                </a:srgbClr>
              </a:gs>
            </a:gsLst>
            <a:lin ang="0" scaled="1"/>
          </a:gradFill>
          <a:ln w="12700">
            <a:solidFill>
              <a:srgbClr val="B89A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Shape 37"/>
          <p:cNvSpPr/>
          <p:nvPr/>
        </p:nvSpPr>
        <p:spPr>
          <a:xfrm>
            <a:off x="6619942" y="5808792"/>
            <a:ext cx="411544" cy="411544"/>
          </a:xfrm>
          <a:custGeom>
            <a:avLst/>
            <a:gdLst/>
            <a:ahLst/>
            <a:cxnLst/>
            <a:rect l="l" t="t" r="r" b="b"/>
            <a:pathLst>
              <a:path w="411544" h="411544">
                <a:moveTo>
                  <a:pt x="68592" y="0"/>
                </a:moveTo>
                <a:lnTo>
                  <a:pt x="342952" y="0"/>
                </a:lnTo>
                <a:cubicBezTo>
                  <a:pt x="380835" y="0"/>
                  <a:pt x="411544" y="30710"/>
                  <a:pt x="411544" y="68592"/>
                </a:cubicBezTo>
                <a:lnTo>
                  <a:pt x="411544" y="342952"/>
                </a:lnTo>
                <a:cubicBezTo>
                  <a:pt x="411544" y="380835"/>
                  <a:pt x="380835" y="411544"/>
                  <a:pt x="342952" y="411544"/>
                </a:cubicBezTo>
                <a:lnTo>
                  <a:pt x="68592" y="411544"/>
                </a:lnTo>
                <a:cubicBezTo>
                  <a:pt x="30710" y="411544"/>
                  <a:pt x="0" y="380835"/>
                  <a:pt x="0" y="342952"/>
                </a:cubicBezTo>
                <a:lnTo>
                  <a:pt x="0" y="68592"/>
                </a:lnTo>
                <a:cubicBezTo>
                  <a:pt x="0" y="30735"/>
                  <a:pt x="30735" y="0"/>
                  <a:pt x="68592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6739976" y="5928826"/>
            <a:ext cx="171477" cy="171477"/>
          </a:xfrm>
          <a:custGeom>
            <a:avLst/>
            <a:gdLst/>
            <a:ahLst/>
            <a:cxnLst/>
            <a:rect l="l" t="t" r="r" b="b"/>
            <a:pathLst>
              <a:path w="171477" h="171477">
                <a:moveTo>
                  <a:pt x="21435" y="21435"/>
                </a:moveTo>
                <a:cubicBezTo>
                  <a:pt x="9612" y="21435"/>
                  <a:pt x="0" y="31047"/>
                  <a:pt x="0" y="42869"/>
                </a:cubicBezTo>
                <a:lnTo>
                  <a:pt x="0" y="45348"/>
                </a:lnTo>
                <a:cubicBezTo>
                  <a:pt x="0" y="47625"/>
                  <a:pt x="1474" y="49568"/>
                  <a:pt x="3383" y="50807"/>
                </a:cubicBezTo>
                <a:cubicBezTo>
                  <a:pt x="7804" y="53687"/>
                  <a:pt x="10717" y="58644"/>
                  <a:pt x="10717" y="64304"/>
                </a:cubicBezTo>
                <a:cubicBezTo>
                  <a:pt x="10717" y="69964"/>
                  <a:pt x="7804" y="74921"/>
                  <a:pt x="3383" y="77801"/>
                </a:cubicBezTo>
                <a:cubicBezTo>
                  <a:pt x="1474" y="79040"/>
                  <a:pt x="0" y="80983"/>
                  <a:pt x="0" y="83260"/>
                </a:cubicBezTo>
                <a:lnTo>
                  <a:pt x="0" y="101814"/>
                </a:lnTo>
                <a:lnTo>
                  <a:pt x="171477" y="101814"/>
                </a:lnTo>
                <a:lnTo>
                  <a:pt x="171477" y="83260"/>
                </a:lnTo>
                <a:cubicBezTo>
                  <a:pt x="171477" y="80983"/>
                  <a:pt x="170003" y="79040"/>
                  <a:pt x="168094" y="77801"/>
                </a:cubicBezTo>
                <a:cubicBezTo>
                  <a:pt x="163673" y="74921"/>
                  <a:pt x="160759" y="69964"/>
                  <a:pt x="160759" y="64304"/>
                </a:cubicBezTo>
                <a:cubicBezTo>
                  <a:pt x="160759" y="58644"/>
                  <a:pt x="163673" y="53687"/>
                  <a:pt x="168094" y="50807"/>
                </a:cubicBezTo>
                <a:cubicBezTo>
                  <a:pt x="170003" y="49568"/>
                  <a:pt x="171477" y="47625"/>
                  <a:pt x="171477" y="45348"/>
                </a:cubicBezTo>
                <a:lnTo>
                  <a:pt x="171477" y="42869"/>
                </a:lnTo>
                <a:cubicBezTo>
                  <a:pt x="171477" y="31047"/>
                  <a:pt x="161865" y="21435"/>
                  <a:pt x="150042" y="21435"/>
                </a:cubicBezTo>
                <a:lnTo>
                  <a:pt x="21435" y="21435"/>
                </a:lnTo>
                <a:close/>
                <a:moveTo>
                  <a:pt x="171477" y="139325"/>
                </a:moveTo>
                <a:lnTo>
                  <a:pt x="171477" y="117890"/>
                </a:lnTo>
                <a:lnTo>
                  <a:pt x="0" y="117890"/>
                </a:lnTo>
                <a:lnTo>
                  <a:pt x="0" y="139325"/>
                </a:lnTo>
                <a:cubicBezTo>
                  <a:pt x="0" y="145253"/>
                  <a:pt x="4789" y="150042"/>
                  <a:pt x="10717" y="150042"/>
                </a:cubicBezTo>
                <a:lnTo>
                  <a:pt x="32152" y="150042"/>
                </a:lnTo>
                <a:lnTo>
                  <a:pt x="32152" y="142004"/>
                </a:lnTo>
                <a:cubicBezTo>
                  <a:pt x="32152" y="137550"/>
                  <a:pt x="35735" y="133966"/>
                  <a:pt x="40190" y="133966"/>
                </a:cubicBezTo>
                <a:cubicBezTo>
                  <a:pt x="44644" y="133966"/>
                  <a:pt x="48228" y="137550"/>
                  <a:pt x="48228" y="142004"/>
                </a:cubicBezTo>
                <a:lnTo>
                  <a:pt x="48228" y="150042"/>
                </a:lnTo>
                <a:lnTo>
                  <a:pt x="77700" y="150042"/>
                </a:lnTo>
                <a:lnTo>
                  <a:pt x="77700" y="142004"/>
                </a:lnTo>
                <a:cubicBezTo>
                  <a:pt x="77700" y="137550"/>
                  <a:pt x="81284" y="133966"/>
                  <a:pt x="85738" y="133966"/>
                </a:cubicBezTo>
                <a:cubicBezTo>
                  <a:pt x="90193" y="133966"/>
                  <a:pt x="93776" y="137550"/>
                  <a:pt x="93776" y="142004"/>
                </a:cubicBezTo>
                <a:lnTo>
                  <a:pt x="93776" y="150042"/>
                </a:lnTo>
                <a:lnTo>
                  <a:pt x="123249" y="150042"/>
                </a:lnTo>
                <a:lnTo>
                  <a:pt x="123249" y="142004"/>
                </a:lnTo>
                <a:cubicBezTo>
                  <a:pt x="123249" y="137550"/>
                  <a:pt x="126833" y="133966"/>
                  <a:pt x="131287" y="133966"/>
                </a:cubicBezTo>
                <a:cubicBezTo>
                  <a:pt x="135741" y="133966"/>
                  <a:pt x="139325" y="137550"/>
                  <a:pt x="139325" y="142004"/>
                </a:cubicBezTo>
                <a:lnTo>
                  <a:pt x="139325" y="150042"/>
                </a:lnTo>
                <a:lnTo>
                  <a:pt x="160759" y="150042"/>
                </a:lnTo>
                <a:cubicBezTo>
                  <a:pt x="166688" y="150042"/>
                  <a:pt x="171477" y="145253"/>
                  <a:pt x="171477" y="139325"/>
                </a:cubicBezTo>
                <a:close/>
                <a:moveTo>
                  <a:pt x="53586" y="53586"/>
                </a:moveTo>
                <a:lnTo>
                  <a:pt x="53586" y="75021"/>
                </a:lnTo>
                <a:cubicBezTo>
                  <a:pt x="53586" y="80949"/>
                  <a:pt x="48797" y="85738"/>
                  <a:pt x="42869" y="85738"/>
                </a:cubicBezTo>
                <a:cubicBezTo>
                  <a:pt x="36941" y="85738"/>
                  <a:pt x="32152" y="80949"/>
                  <a:pt x="32152" y="75021"/>
                </a:cubicBezTo>
                <a:lnTo>
                  <a:pt x="32152" y="53586"/>
                </a:lnTo>
                <a:cubicBezTo>
                  <a:pt x="32152" y="47658"/>
                  <a:pt x="36941" y="42869"/>
                  <a:pt x="42869" y="42869"/>
                </a:cubicBezTo>
                <a:cubicBezTo>
                  <a:pt x="48797" y="42869"/>
                  <a:pt x="53586" y="47658"/>
                  <a:pt x="53586" y="53586"/>
                </a:cubicBezTo>
                <a:close/>
                <a:moveTo>
                  <a:pt x="96456" y="53586"/>
                </a:moveTo>
                <a:lnTo>
                  <a:pt x="96456" y="75021"/>
                </a:lnTo>
                <a:cubicBezTo>
                  <a:pt x="96456" y="80949"/>
                  <a:pt x="91666" y="85738"/>
                  <a:pt x="85738" y="85738"/>
                </a:cubicBezTo>
                <a:cubicBezTo>
                  <a:pt x="79810" y="85738"/>
                  <a:pt x="75021" y="80949"/>
                  <a:pt x="75021" y="75021"/>
                </a:cubicBezTo>
                <a:lnTo>
                  <a:pt x="75021" y="53586"/>
                </a:lnTo>
                <a:cubicBezTo>
                  <a:pt x="75021" y="47658"/>
                  <a:pt x="79810" y="42869"/>
                  <a:pt x="85738" y="42869"/>
                </a:cubicBezTo>
                <a:cubicBezTo>
                  <a:pt x="91666" y="42869"/>
                  <a:pt x="96456" y="47658"/>
                  <a:pt x="96456" y="53586"/>
                </a:cubicBezTo>
                <a:close/>
                <a:moveTo>
                  <a:pt x="139325" y="53586"/>
                </a:moveTo>
                <a:lnTo>
                  <a:pt x="139325" y="75021"/>
                </a:lnTo>
                <a:cubicBezTo>
                  <a:pt x="139325" y="80949"/>
                  <a:pt x="134536" y="85738"/>
                  <a:pt x="128608" y="85738"/>
                </a:cubicBezTo>
                <a:cubicBezTo>
                  <a:pt x="122680" y="85738"/>
                  <a:pt x="117890" y="80949"/>
                  <a:pt x="117890" y="75021"/>
                </a:cubicBezTo>
                <a:lnTo>
                  <a:pt x="117890" y="53586"/>
                </a:lnTo>
                <a:cubicBezTo>
                  <a:pt x="117890" y="47658"/>
                  <a:pt x="122680" y="42869"/>
                  <a:pt x="128608" y="42869"/>
                </a:cubicBezTo>
                <a:cubicBezTo>
                  <a:pt x="134536" y="42869"/>
                  <a:pt x="139325" y="47658"/>
                  <a:pt x="139325" y="53586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7168668" y="5894530"/>
            <a:ext cx="771646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权重显存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40"/>
              <p:cNvSpPr/>
              <p:nvPr/>
            </p:nvSpPr>
            <p:spPr>
              <a:xfrm>
                <a:off x="6585647" y="6323222"/>
                <a:ext cx="4912810" cy="22292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80" b="1" dirty="0" smtClean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80" b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Memory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080" b="1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weights</m:t>
                          </m:r>
                        </m:sub>
                      </m:sSub>
                      <m:r>
                        <a:rPr lang="en-US" altLang="zh-CN" sz="1080" b="1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080" b="1" i="1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080" b="1" i="0" dirty="0">
                          <a:solidFill>
                            <a:srgbClr val="E0E2E5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080" b="1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80" b="1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080" b="1" i="1" dirty="0">
                              <a:solidFill>
                                <a:srgbClr val="E0E2E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2" name="Text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647" y="6323222"/>
                <a:ext cx="4912810" cy="222920"/>
              </a:xfrm>
              <a:prstGeom prst="rect">
                <a:avLst/>
              </a:prstGeom>
              <a:blipFill>
                <a:blip r:embed="rId3"/>
                <a:stretch>
                  <a:fillRect b="-26316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9116" y="359116"/>
            <a:ext cx="359116" cy="359116"/>
          </a:xfrm>
          <a:custGeom>
            <a:avLst/>
            <a:gdLst/>
            <a:ahLst/>
            <a:cxnLst/>
            <a:rect l="l" t="t" r="r" b="b"/>
            <a:pathLst>
              <a:path w="359116" h="359116">
                <a:moveTo>
                  <a:pt x="71823" y="0"/>
                </a:moveTo>
                <a:lnTo>
                  <a:pt x="287293" y="0"/>
                </a:lnTo>
                <a:cubicBezTo>
                  <a:pt x="326960" y="0"/>
                  <a:pt x="359116" y="32156"/>
                  <a:pt x="359116" y="71823"/>
                </a:cubicBezTo>
                <a:lnTo>
                  <a:pt x="359116" y="287293"/>
                </a:lnTo>
                <a:cubicBezTo>
                  <a:pt x="359116" y="326960"/>
                  <a:pt x="326960" y="359116"/>
                  <a:pt x="287293" y="359116"/>
                </a:cubicBezTo>
                <a:lnTo>
                  <a:pt x="71823" y="359116"/>
                </a:lnTo>
                <a:cubicBezTo>
                  <a:pt x="32156" y="359116"/>
                  <a:pt x="0" y="326960"/>
                  <a:pt x="0" y="28729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43284" y="412984"/>
            <a:ext cx="269337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25968" y="359116"/>
            <a:ext cx="2747240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权重显存估算公式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9116" y="825968"/>
            <a:ext cx="11473767" cy="35912"/>
          </a:xfrm>
          <a:custGeom>
            <a:avLst/>
            <a:gdLst/>
            <a:ahLst/>
            <a:cxnLst/>
            <a:rect l="l" t="t" r="r" b="b"/>
            <a:pathLst>
              <a:path w="11473767" h="35912">
                <a:moveTo>
                  <a:pt x="0" y="0"/>
                </a:moveTo>
                <a:lnTo>
                  <a:pt x="11473767" y="0"/>
                </a:lnTo>
                <a:lnTo>
                  <a:pt x="11473767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89A6A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63605" y="1111858"/>
            <a:ext cx="11464789" cy="3402627"/>
          </a:xfrm>
          <a:custGeom>
            <a:avLst/>
            <a:gdLst/>
            <a:ahLst/>
            <a:cxnLst/>
            <a:rect l="l" t="t" r="r" b="b"/>
            <a:pathLst>
              <a:path w="11464789" h="3402627">
                <a:moveTo>
                  <a:pt x="107727" y="0"/>
                </a:moveTo>
                <a:lnTo>
                  <a:pt x="11357062" y="0"/>
                </a:lnTo>
                <a:cubicBezTo>
                  <a:pt x="11416558" y="0"/>
                  <a:pt x="11464789" y="48231"/>
                  <a:pt x="11464789" y="107727"/>
                </a:cubicBezTo>
                <a:lnTo>
                  <a:pt x="11464789" y="3294900"/>
                </a:lnTo>
                <a:cubicBezTo>
                  <a:pt x="11464789" y="3354396"/>
                  <a:pt x="11416558" y="3402627"/>
                  <a:pt x="11357062" y="3402627"/>
                </a:cubicBezTo>
                <a:lnTo>
                  <a:pt x="107727" y="3402627"/>
                </a:lnTo>
                <a:cubicBezTo>
                  <a:pt x="48231" y="3402627"/>
                  <a:pt x="0" y="3354396"/>
                  <a:pt x="0" y="3294900"/>
                </a:cubicBezTo>
                <a:lnTo>
                  <a:pt x="0" y="107727"/>
                </a:lnTo>
                <a:cubicBezTo>
                  <a:pt x="0" y="48231"/>
                  <a:pt x="48231" y="0"/>
                  <a:pt x="10772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A78">
                  <a:alpha val="20000"/>
                </a:srgbClr>
              </a:gs>
              <a:gs pos="100000">
                <a:srgbClr val="3A5A78">
                  <a:alpha val="5000"/>
                </a:srgbClr>
              </a:gs>
            </a:gsLst>
            <a:lin ang="2700000" scaled="1"/>
          </a:gradFill>
          <a:ln w="12700">
            <a:solidFill>
              <a:srgbClr val="3A5A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588053" y="1403640"/>
            <a:ext cx="11015894" cy="323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2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近似估算公式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508118" y="1879469"/>
            <a:ext cx="5180253" cy="879835"/>
          </a:xfrm>
          <a:custGeom>
            <a:avLst/>
            <a:gdLst/>
            <a:ahLst/>
            <a:cxnLst/>
            <a:rect l="l" t="t" r="r" b="b"/>
            <a:pathLst>
              <a:path w="5180253" h="879835">
                <a:moveTo>
                  <a:pt x="107736" y="0"/>
                </a:moveTo>
                <a:lnTo>
                  <a:pt x="5072518" y="0"/>
                </a:lnTo>
                <a:cubicBezTo>
                  <a:pt x="5132018" y="0"/>
                  <a:pt x="5180253" y="48235"/>
                  <a:pt x="5180253" y="107736"/>
                </a:cubicBezTo>
                <a:lnTo>
                  <a:pt x="5180253" y="772099"/>
                </a:lnTo>
                <a:cubicBezTo>
                  <a:pt x="5180253" y="831600"/>
                  <a:pt x="5132018" y="879835"/>
                  <a:pt x="5072518" y="879835"/>
                </a:cubicBezTo>
                <a:lnTo>
                  <a:pt x="107736" y="879835"/>
                </a:lnTo>
                <a:cubicBezTo>
                  <a:pt x="48275" y="879835"/>
                  <a:pt x="0" y="831560"/>
                  <a:pt x="0" y="772099"/>
                </a:cubicBezTo>
                <a:lnTo>
                  <a:pt x="0" y="107736"/>
                </a:lnTo>
                <a:cubicBezTo>
                  <a:pt x="0" y="48275"/>
                  <a:pt x="48275" y="0"/>
                  <a:pt x="10773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25400">
            <a:solidFill>
              <a:srgbClr val="B89A6A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7"/>
              <p:cNvSpPr/>
              <p:nvPr/>
            </p:nvSpPr>
            <p:spPr>
              <a:xfrm>
                <a:off x="3624831" y="2103917"/>
                <a:ext cx="4946828" cy="43094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393" b="0" dirty="0" smtClean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393" b="0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Memory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393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weights</m:t>
                          </m:r>
                        </m:sub>
                      </m:sSub>
                      <m:r>
                        <a:rPr lang="en-US" altLang="zh-CN" sz="3393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3393" b="0" i="1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3393" b="0" i="0" dirty="0">
                          <a:solidFill>
                            <a:srgbClr val="B89A6A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3393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393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3393" b="0" i="1" dirty="0">
                              <a:solidFill>
                                <a:srgbClr val="B89A6A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" name="Tex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31" y="2103917"/>
                <a:ext cx="4946828" cy="430940"/>
              </a:xfrm>
              <a:prstGeom prst="rect">
                <a:avLst/>
              </a:prstGeom>
              <a:blipFill>
                <a:blip r:embed="rId3"/>
                <a:stretch>
                  <a:fillRect t="-17143" b="-4285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 8"/>
          <p:cNvSpPr/>
          <p:nvPr/>
        </p:nvSpPr>
        <p:spPr>
          <a:xfrm>
            <a:off x="659876" y="2988241"/>
            <a:ext cx="5323900" cy="1229973"/>
          </a:xfrm>
          <a:custGeom>
            <a:avLst/>
            <a:gdLst/>
            <a:ahLst/>
            <a:cxnLst/>
            <a:rect l="l" t="t" r="r" b="b"/>
            <a:pathLst>
              <a:path w="5323900" h="1229973">
                <a:moveTo>
                  <a:pt x="71818" y="0"/>
                </a:moveTo>
                <a:lnTo>
                  <a:pt x="5252082" y="0"/>
                </a:lnTo>
                <a:cubicBezTo>
                  <a:pt x="5291746" y="0"/>
                  <a:pt x="5323900" y="32154"/>
                  <a:pt x="5323900" y="71818"/>
                </a:cubicBezTo>
                <a:lnTo>
                  <a:pt x="5323900" y="1158155"/>
                </a:lnTo>
                <a:cubicBezTo>
                  <a:pt x="5323900" y="1197819"/>
                  <a:pt x="5291746" y="1229973"/>
                  <a:pt x="5252082" y="1229973"/>
                </a:cubicBezTo>
                <a:lnTo>
                  <a:pt x="71818" y="1229973"/>
                </a:lnTo>
                <a:cubicBezTo>
                  <a:pt x="32154" y="1229973"/>
                  <a:pt x="0" y="1197819"/>
                  <a:pt x="0" y="1158155"/>
                </a:cubicBezTo>
                <a:lnTo>
                  <a:pt x="0" y="71818"/>
                </a:lnTo>
                <a:cubicBezTo>
                  <a:pt x="0" y="32181"/>
                  <a:pt x="32181" y="0"/>
                  <a:pt x="7181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843923" y="3172288"/>
            <a:ext cx="5045585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14" dirty="0">
                <a:solidFill>
                  <a:srgbClr val="E0E2E5"/>
                </a:solidFill>
                <a:highlight>
                  <a:srgbClr val="3A5A78">
                    <a:alpha val="100000"/>
                  </a:srgbClr>
                </a:highlight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sz="1414" dirty="0">
                <a:solidFill>
                  <a:srgbClr val="E0E2E5"/>
                </a:solidFill>
                <a:highlight>
                  <a:srgbClr val="3A5A78">
                    <a:alpha val="100000"/>
                  </a:srgbClr>
                </a:highlight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</a:t>
            </a:r>
            <a:r>
              <a:rPr lang="en-US" sz="1414" dirty="0">
                <a:solidFill>
                  <a:srgbClr val="E0E2E5"/>
                </a:solidFill>
                <a:highlight>
                  <a:srgbClr val="3A5A78">
                    <a:alpha val="100000"/>
                  </a:srgbClr>
                </a:highlight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 </a:t>
            </a:r>
            <a:r>
              <a:rPr lang="en-US" sz="141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模型参数量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43923" y="3567316"/>
            <a:ext cx="5027629" cy="46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模型的总参数量（Parameters），单位通常为Billion（B）。例如：0.6B、7B、13B、70B等。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09206" y="2988241"/>
            <a:ext cx="5323900" cy="1229973"/>
          </a:xfrm>
          <a:custGeom>
            <a:avLst/>
            <a:gdLst/>
            <a:ahLst/>
            <a:cxnLst/>
            <a:rect l="l" t="t" r="r" b="b"/>
            <a:pathLst>
              <a:path w="5323900" h="1229973">
                <a:moveTo>
                  <a:pt x="71818" y="0"/>
                </a:moveTo>
                <a:lnTo>
                  <a:pt x="5252082" y="0"/>
                </a:lnTo>
                <a:cubicBezTo>
                  <a:pt x="5291746" y="0"/>
                  <a:pt x="5323900" y="32154"/>
                  <a:pt x="5323900" y="71818"/>
                </a:cubicBezTo>
                <a:lnTo>
                  <a:pt x="5323900" y="1158155"/>
                </a:lnTo>
                <a:cubicBezTo>
                  <a:pt x="5323900" y="1197819"/>
                  <a:pt x="5291746" y="1229973"/>
                  <a:pt x="5252082" y="1229973"/>
                </a:cubicBezTo>
                <a:lnTo>
                  <a:pt x="71818" y="1229973"/>
                </a:lnTo>
                <a:cubicBezTo>
                  <a:pt x="32154" y="1229973"/>
                  <a:pt x="0" y="1197819"/>
                  <a:pt x="0" y="1158155"/>
                </a:cubicBezTo>
                <a:lnTo>
                  <a:pt x="0" y="71818"/>
                </a:lnTo>
                <a:cubicBezTo>
                  <a:pt x="0" y="32181"/>
                  <a:pt x="32181" y="0"/>
                  <a:pt x="7181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393253" y="3172288"/>
            <a:ext cx="5045585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14" dirty="0">
                <a:solidFill>
                  <a:srgbClr val="1A1D21"/>
                </a:solidFill>
                <a:highlight>
                  <a:srgbClr val="B89A6A">
                    <a:alpha val="100000"/>
                  </a:srgbClr>
                </a:highlight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sz="1414" dirty="0">
                <a:solidFill>
                  <a:srgbClr val="1A1D21"/>
                </a:solidFill>
                <a:highlight>
                  <a:srgbClr val="B89A6A">
                    <a:alpha val="100000"/>
                  </a:srgbClr>
                </a:highlight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b</a:t>
            </a:r>
            <a:r>
              <a:rPr lang="en-US" sz="1414" dirty="0">
                <a:solidFill>
                  <a:srgbClr val="1A1D21"/>
                </a:solidFill>
                <a:highlight>
                  <a:srgbClr val="B89A6A">
                    <a:alpha val="100000"/>
                  </a:srgbClr>
                </a:highlight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 </a:t>
            </a:r>
            <a:r>
              <a:rPr lang="en-US" sz="141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每个参数字节数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393253" y="3567316"/>
            <a:ext cx="5027629" cy="2334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每个参数占用的字节数（Bytes per parameter），由精度决定。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63605" y="4602299"/>
            <a:ext cx="3671965" cy="1409532"/>
          </a:xfrm>
          <a:custGeom>
            <a:avLst/>
            <a:gdLst/>
            <a:ahLst/>
            <a:cxnLst/>
            <a:rect l="l" t="t" r="r" b="b"/>
            <a:pathLst>
              <a:path w="3671965" h="1409532">
                <a:moveTo>
                  <a:pt x="107731" y="0"/>
                </a:moveTo>
                <a:lnTo>
                  <a:pt x="3564234" y="0"/>
                </a:lnTo>
                <a:cubicBezTo>
                  <a:pt x="3623732" y="0"/>
                  <a:pt x="3671965" y="48233"/>
                  <a:pt x="3671965" y="107731"/>
                </a:cubicBezTo>
                <a:lnTo>
                  <a:pt x="3671965" y="1301801"/>
                </a:lnTo>
                <a:cubicBezTo>
                  <a:pt x="3671965" y="1361299"/>
                  <a:pt x="3623732" y="1409532"/>
                  <a:pt x="3564234" y="1409532"/>
                </a:cubicBezTo>
                <a:lnTo>
                  <a:pt x="107731" y="1409532"/>
                </a:lnTo>
                <a:cubicBezTo>
                  <a:pt x="48233" y="1409532"/>
                  <a:pt x="0" y="1361299"/>
                  <a:pt x="0" y="1301801"/>
                </a:cubicBezTo>
                <a:lnTo>
                  <a:pt x="0" y="107731"/>
                </a:lnTo>
                <a:cubicBezTo>
                  <a:pt x="0" y="48233"/>
                  <a:pt x="48233" y="0"/>
                  <a:pt x="107731" y="0"/>
                </a:cubicBezTo>
                <a:close/>
              </a:path>
            </a:pathLst>
          </a:custGeom>
          <a:solidFill>
            <a:srgbClr val="3A5A78">
              <a:alpha val="10196"/>
            </a:srgbClr>
          </a:solidFill>
          <a:ln w="12700">
            <a:solidFill>
              <a:srgbClr val="3A5A7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547652" y="4786346"/>
            <a:ext cx="359116" cy="359116"/>
          </a:xfrm>
          <a:custGeom>
            <a:avLst/>
            <a:gdLst/>
            <a:ahLst/>
            <a:cxnLst/>
            <a:rect l="l" t="t" r="r" b="b"/>
            <a:pathLst>
              <a:path w="359116" h="359116">
                <a:moveTo>
                  <a:pt x="71823" y="0"/>
                </a:moveTo>
                <a:lnTo>
                  <a:pt x="287293" y="0"/>
                </a:lnTo>
                <a:cubicBezTo>
                  <a:pt x="326960" y="0"/>
                  <a:pt x="359116" y="32156"/>
                  <a:pt x="359116" y="71823"/>
                </a:cubicBezTo>
                <a:lnTo>
                  <a:pt x="359116" y="287293"/>
                </a:lnTo>
                <a:cubicBezTo>
                  <a:pt x="359116" y="326960"/>
                  <a:pt x="326960" y="359116"/>
                  <a:pt x="287293" y="359116"/>
                </a:cubicBezTo>
                <a:lnTo>
                  <a:pt x="71823" y="359116"/>
                </a:lnTo>
                <a:cubicBezTo>
                  <a:pt x="32156" y="359116"/>
                  <a:pt x="0" y="326960"/>
                  <a:pt x="0" y="28729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3A5A7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679515" y="4840214"/>
            <a:ext cx="17955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14504" y="4840214"/>
            <a:ext cx="1059393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FP16 / BF16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47652" y="5253197"/>
            <a:ext cx="337569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半精度浮点数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47652" y="5540490"/>
            <a:ext cx="3411605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r>
              <a:rPr lang="en-US" sz="1272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</a:t>
            </a:r>
            <a:r>
              <a:rPr lang="en-US" sz="169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2 Bytes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60649" y="4602299"/>
            <a:ext cx="3671965" cy="1409532"/>
          </a:xfrm>
          <a:custGeom>
            <a:avLst/>
            <a:gdLst/>
            <a:ahLst/>
            <a:cxnLst/>
            <a:rect l="l" t="t" r="r" b="b"/>
            <a:pathLst>
              <a:path w="3671965" h="1409532">
                <a:moveTo>
                  <a:pt x="107731" y="0"/>
                </a:moveTo>
                <a:lnTo>
                  <a:pt x="3564234" y="0"/>
                </a:lnTo>
                <a:cubicBezTo>
                  <a:pt x="3623732" y="0"/>
                  <a:pt x="3671965" y="48233"/>
                  <a:pt x="3671965" y="107731"/>
                </a:cubicBezTo>
                <a:lnTo>
                  <a:pt x="3671965" y="1301801"/>
                </a:lnTo>
                <a:cubicBezTo>
                  <a:pt x="3671965" y="1361299"/>
                  <a:pt x="3623732" y="1409532"/>
                  <a:pt x="3564234" y="1409532"/>
                </a:cubicBezTo>
                <a:lnTo>
                  <a:pt x="107731" y="1409532"/>
                </a:lnTo>
                <a:cubicBezTo>
                  <a:pt x="48233" y="1409532"/>
                  <a:pt x="0" y="1361299"/>
                  <a:pt x="0" y="1301801"/>
                </a:cubicBezTo>
                <a:lnTo>
                  <a:pt x="0" y="107731"/>
                </a:lnTo>
                <a:cubicBezTo>
                  <a:pt x="0" y="48233"/>
                  <a:pt x="48233" y="0"/>
                  <a:pt x="107731" y="0"/>
                </a:cubicBezTo>
                <a:close/>
              </a:path>
            </a:pathLst>
          </a:custGeom>
          <a:solidFill>
            <a:srgbClr val="5F7A8C">
              <a:alpha val="10196"/>
            </a:srgbClr>
          </a:solidFill>
          <a:ln w="12700">
            <a:solidFill>
              <a:srgbClr val="5F7A8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4444696" y="4786346"/>
            <a:ext cx="359116" cy="359116"/>
          </a:xfrm>
          <a:custGeom>
            <a:avLst/>
            <a:gdLst/>
            <a:ahLst/>
            <a:cxnLst/>
            <a:rect l="l" t="t" r="r" b="b"/>
            <a:pathLst>
              <a:path w="359116" h="359116">
                <a:moveTo>
                  <a:pt x="71823" y="0"/>
                </a:moveTo>
                <a:lnTo>
                  <a:pt x="287293" y="0"/>
                </a:lnTo>
                <a:cubicBezTo>
                  <a:pt x="326960" y="0"/>
                  <a:pt x="359116" y="32156"/>
                  <a:pt x="359116" y="71823"/>
                </a:cubicBezTo>
                <a:lnTo>
                  <a:pt x="359116" y="287293"/>
                </a:lnTo>
                <a:cubicBezTo>
                  <a:pt x="359116" y="326960"/>
                  <a:pt x="326960" y="359116"/>
                  <a:pt x="287293" y="359116"/>
                </a:cubicBezTo>
                <a:lnTo>
                  <a:pt x="71823" y="359116"/>
                </a:lnTo>
                <a:cubicBezTo>
                  <a:pt x="32156" y="359116"/>
                  <a:pt x="0" y="326960"/>
                  <a:pt x="0" y="28729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5F7A8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4576559" y="4840214"/>
            <a:ext cx="17955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E0E2E5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911547" y="4840214"/>
            <a:ext cx="484807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INT8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44696" y="5253197"/>
            <a:ext cx="337569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8位整数量化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44696" y="5540490"/>
            <a:ext cx="3411605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r>
              <a:rPr lang="en-US" sz="1272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</a:t>
            </a:r>
            <a:r>
              <a:rPr lang="en-US" sz="169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1 Byte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57693" y="4602299"/>
            <a:ext cx="3671965" cy="1409532"/>
          </a:xfrm>
          <a:custGeom>
            <a:avLst/>
            <a:gdLst/>
            <a:ahLst/>
            <a:cxnLst/>
            <a:rect l="l" t="t" r="r" b="b"/>
            <a:pathLst>
              <a:path w="3671965" h="1409532">
                <a:moveTo>
                  <a:pt x="107731" y="0"/>
                </a:moveTo>
                <a:lnTo>
                  <a:pt x="3564234" y="0"/>
                </a:lnTo>
                <a:cubicBezTo>
                  <a:pt x="3623732" y="0"/>
                  <a:pt x="3671965" y="48233"/>
                  <a:pt x="3671965" y="107731"/>
                </a:cubicBezTo>
                <a:lnTo>
                  <a:pt x="3671965" y="1301801"/>
                </a:lnTo>
                <a:cubicBezTo>
                  <a:pt x="3671965" y="1361299"/>
                  <a:pt x="3623732" y="1409532"/>
                  <a:pt x="3564234" y="1409532"/>
                </a:cubicBezTo>
                <a:lnTo>
                  <a:pt x="107731" y="1409532"/>
                </a:lnTo>
                <a:cubicBezTo>
                  <a:pt x="48233" y="1409532"/>
                  <a:pt x="0" y="1361299"/>
                  <a:pt x="0" y="1301801"/>
                </a:cubicBezTo>
                <a:lnTo>
                  <a:pt x="0" y="107731"/>
                </a:lnTo>
                <a:cubicBezTo>
                  <a:pt x="0" y="48233"/>
                  <a:pt x="48233" y="0"/>
                  <a:pt x="107731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8341740" y="4786346"/>
            <a:ext cx="359116" cy="359116"/>
          </a:xfrm>
          <a:custGeom>
            <a:avLst/>
            <a:gdLst/>
            <a:ahLst/>
            <a:cxnLst/>
            <a:rect l="l" t="t" r="r" b="b"/>
            <a:pathLst>
              <a:path w="359116" h="359116">
                <a:moveTo>
                  <a:pt x="71823" y="0"/>
                </a:moveTo>
                <a:lnTo>
                  <a:pt x="287293" y="0"/>
                </a:lnTo>
                <a:cubicBezTo>
                  <a:pt x="326960" y="0"/>
                  <a:pt x="359116" y="32156"/>
                  <a:pt x="359116" y="71823"/>
                </a:cubicBezTo>
                <a:lnTo>
                  <a:pt x="359116" y="287293"/>
                </a:lnTo>
                <a:cubicBezTo>
                  <a:pt x="359116" y="326960"/>
                  <a:pt x="326960" y="359116"/>
                  <a:pt x="287293" y="359116"/>
                </a:cubicBezTo>
                <a:lnTo>
                  <a:pt x="71823" y="359116"/>
                </a:lnTo>
                <a:cubicBezTo>
                  <a:pt x="32156" y="359116"/>
                  <a:pt x="0" y="326960"/>
                  <a:pt x="0" y="28729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8440497" y="4840214"/>
            <a:ext cx="242404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1A1D21"/>
                </a:solidFill>
                <a:latin typeface="KaiTi" panose="02010609060101010101" pitchFamily="49" charset="-122"/>
                <a:ea typeface="KaiTi" panose="02010609060101010101" pitchFamily="49" charset="-122"/>
                <a:cs typeface="Alimama ShuHeiTi" pitchFamily="34" charset="-120"/>
              </a:rPr>
              <a:t>½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808591" y="4840214"/>
            <a:ext cx="475829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41740" y="5253197"/>
            <a:ext cx="337569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5F7A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4位整数量化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341740" y="5540490"/>
            <a:ext cx="3411605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r>
              <a:rPr lang="en-US" sz="1272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</a:t>
            </a:r>
            <a:r>
              <a:rPr lang="en-US" sz="1697" b="1" dirty="0">
                <a:solidFill>
                  <a:srgbClr val="B89A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0.5 Byte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59116" y="6099645"/>
            <a:ext cx="11464789" cy="511741"/>
          </a:xfrm>
          <a:custGeom>
            <a:avLst/>
            <a:gdLst/>
            <a:ahLst/>
            <a:cxnLst/>
            <a:rect l="l" t="t" r="r" b="b"/>
            <a:pathLst>
              <a:path w="11464789" h="511741">
                <a:moveTo>
                  <a:pt x="71823" y="0"/>
                </a:moveTo>
                <a:lnTo>
                  <a:pt x="11392967" y="0"/>
                </a:lnTo>
                <a:cubicBezTo>
                  <a:pt x="11432633" y="0"/>
                  <a:pt x="11464789" y="32156"/>
                  <a:pt x="11464789" y="71823"/>
                </a:cubicBezTo>
                <a:lnTo>
                  <a:pt x="11464789" y="439918"/>
                </a:lnTo>
                <a:cubicBezTo>
                  <a:pt x="11464789" y="479585"/>
                  <a:pt x="11432633" y="511741"/>
                  <a:pt x="11392967" y="511741"/>
                </a:cubicBezTo>
                <a:lnTo>
                  <a:pt x="71823" y="511741"/>
                </a:lnTo>
                <a:cubicBezTo>
                  <a:pt x="32156" y="511741"/>
                  <a:pt x="0" y="479585"/>
                  <a:pt x="0" y="439918"/>
                </a:cubicBezTo>
                <a:lnTo>
                  <a:pt x="0" y="71823"/>
                </a:lnTo>
                <a:cubicBezTo>
                  <a:pt x="0" y="32183"/>
                  <a:pt x="32183" y="0"/>
                  <a:pt x="71823" y="0"/>
                </a:cubicBezTo>
                <a:close/>
              </a:path>
            </a:pathLst>
          </a:custGeom>
          <a:solidFill>
            <a:srgbClr val="B89A6A">
              <a:alpha val="10196"/>
            </a:srgbClr>
          </a:solidFill>
          <a:ln w="12700">
            <a:solidFill>
              <a:srgbClr val="B89A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1613569" y="6288181"/>
            <a:ext cx="143647" cy="143647"/>
          </a:xfrm>
          <a:custGeom>
            <a:avLst/>
            <a:gdLst/>
            <a:ahLst/>
            <a:cxnLst/>
            <a:rect l="l" t="t" r="r" b="b"/>
            <a:pathLst>
              <a:path w="143647" h="143647">
                <a:moveTo>
                  <a:pt x="71823" y="143647"/>
                </a:moveTo>
                <a:cubicBezTo>
                  <a:pt x="111464" y="143647"/>
                  <a:pt x="143647" y="111464"/>
                  <a:pt x="143647" y="71823"/>
                </a:cubicBezTo>
                <a:cubicBezTo>
                  <a:pt x="143647" y="32183"/>
                  <a:pt x="111464" y="0"/>
                  <a:pt x="71823" y="0"/>
                </a:cubicBezTo>
                <a:cubicBezTo>
                  <a:pt x="32183" y="0"/>
                  <a:pt x="0" y="32183"/>
                  <a:pt x="0" y="71823"/>
                </a:cubicBezTo>
                <a:cubicBezTo>
                  <a:pt x="0" y="111464"/>
                  <a:pt x="32183" y="143647"/>
                  <a:pt x="71823" y="143647"/>
                </a:cubicBezTo>
                <a:close/>
                <a:moveTo>
                  <a:pt x="62845" y="44890"/>
                </a:moveTo>
                <a:cubicBezTo>
                  <a:pt x="62845" y="39935"/>
                  <a:pt x="66868" y="35912"/>
                  <a:pt x="71823" y="35912"/>
                </a:cubicBezTo>
                <a:cubicBezTo>
                  <a:pt x="76778" y="35912"/>
                  <a:pt x="80801" y="39935"/>
                  <a:pt x="80801" y="44890"/>
                </a:cubicBezTo>
                <a:cubicBezTo>
                  <a:pt x="80801" y="49845"/>
                  <a:pt x="76778" y="53867"/>
                  <a:pt x="71823" y="53867"/>
                </a:cubicBezTo>
                <a:cubicBezTo>
                  <a:pt x="66868" y="53867"/>
                  <a:pt x="62845" y="49845"/>
                  <a:pt x="62845" y="44890"/>
                </a:cubicBezTo>
                <a:close/>
                <a:moveTo>
                  <a:pt x="60601" y="62845"/>
                </a:moveTo>
                <a:lnTo>
                  <a:pt x="74068" y="62845"/>
                </a:lnTo>
                <a:cubicBezTo>
                  <a:pt x="77799" y="62845"/>
                  <a:pt x="80801" y="65847"/>
                  <a:pt x="80801" y="69579"/>
                </a:cubicBezTo>
                <a:lnTo>
                  <a:pt x="80801" y="94268"/>
                </a:lnTo>
                <a:lnTo>
                  <a:pt x="83046" y="94268"/>
                </a:lnTo>
                <a:cubicBezTo>
                  <a:pt x="86777" y="94268"/>
                  <a:pt x="89779" y="97270"/>
                  <a:pt x="89779" y="101001"/>
                </a:cubicBezTo>
                <a:cubicBezTo>
                  <a:pt x="89779" y="104733"/>
                  <a:pt x="86777" y="107735"/>
                  <a:pt x="83046" y="107735"/>
                </a:cubicBezTo>
                <a:lnTo>
                  <a:pt x="60601" y="107735"/>
                </a:lnTo>
                <a:cubicBezTo>
                  <a:pt x="56869" y="107735"/>
                  <a:pt x="53867" y="104733"/>
                  <a:pt x="53867" y="101001"/>
                </a:cubicBezTo>
                <a:cubicBezTo>
                  <a:pt x="53867" y="97270"/>
                  <a:pt x="56869" y="94268"/>
                  <a:pt x="60601" y="94268"/>
                </a:cubicBezTo>
                <a:lnTo>
                  <a:pt x="67334" y="94268"/>
                </a:lnTo>
                <a:lnTo>
                  <a:pt x="67334" y="76312"/>
                </a:lnTo>
                <a:lnTo>
                  <a:pt x="60601" y="76312"/>
                </a:lnTo>
                <a:cubicBezTo>
                  <a:pt x="56869" y="76312"/>
                  <a:pt x="53867" y="73310"/>
                  <a:pt x="53867" y="69579"/>
                </a:cubicBezTo>
                <a:cubicBezTo>
                  <a:pt x="53867" y="65847"/>
                  <a:pt x="56869" y="62845"/>
                  <a:pt x="60601" y="62845"/>
                </a:cubicBezTo>
                <a:close/>
              </a:path>
            </a:pathLst>
          </a:custGeom>
          <a:solidFill>
            <a:srgbClr val="B89A6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4"/>
          <p:cNvSpPr/>
          <p:nvPr/>
        </p:nvSpPr>
        <p:spPr>
          <a:xfrm>
            <a:off x="701672" y="6247781"/>
            <a:ext cx="11010010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3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注：</a:t>
            </a:r>
            <a:r>
              <a:rPr lang="en-US" sz="113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INT8/INT4的估算通常未计入量化权重的metadata（如scale/zero-point），实际占用会略高，且不同推理框架的存储格式可能不同。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2307</Words>
  <Application>Microsoft Macintosh PowerPoint</Application>
  <PresentationFormat>宽屏</PresentationFormat>
  <Paragraphs>689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MiSans</vt:lpstr>
      <vt:lpstr>Arial</vt:lpstr>
      <vt:lpstr>KaiTi</vt:lpstr>
      <vt:lpstr>Calibri</vt:lpstr>
      <vt:lpstr>Cambria Math</vt:lpstr>
      <vt:lpstr>Noto Sans SC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LLM模型推理显存占用深度分析</dc:title>
  <dc:subject>LLM模型推理显存占用深度分析</dc:subject>
  <dc:creator>Kimi</dc:creator>
  <cp:lastModifiedBy>王 天青</cp:lastModifiedBy>
  <cp:revision>10</cp:revision>
  <dcterms:created xsi:type="dcterms:W3CDTF">2026-02-01T14:28:13Z</dcterms:created>
  <dcterms:modified xsi:type="dcterms:W3CDTF">2026-02-01T14:54:35Z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LM模型推理显存占用深度分析","ContentProducer":"001191110108MACG2KBH8F10000","ProduceID":"19c197d5-a2e2-82d6-8000-0000e0bc9823","ReservedCode1":"","ContentPropagator":"001191110108MACG2KBH8F20000","PropagateID":"19c197d5-a2e2-82d6-8000-0000e0bc9823","ReservedCode2":""}</vt:lpwstr>
  </property>
</Properties>
</file>